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256" r:id="rId2"/>
    <p:sldId id="278" r:id="rId3"/>
    <p:sldId id="289" r:id="rId4"/>
    <p:sldId id="281" r:id="rId5"/>
    <p:sldId id="290" r:id="rId6"/>
    <p:sldId id="300" r:id="rId7"/>
    <p:sldId id="294" r:id="rId8"/>
    <p:sldId id="295" r:id="rId9"/>
    <p:sldId id="296" r:id="rId10"/>
    <p:sldId id="297" r:id="rId11"/>
    <p:sldId id="376" r:id="rId12"/>
    <p:sldId id="377" r:id="rId13"/>
    <p:sldId id="298" r:id="rId14"/>
    <p:sldId id="299" r:id="rId15"/>
    <p:sldId id="304" r:id="rId16"/>
    <p:sldId id="276" r:id="rId17"/>
    <p:sldId id="303" r:id="rId18"/>
    <p:sldId id="387" r:id="rId19"/>
    <p:sldId id="322" r:id="rId20"/>
    <p:sldId id="388" r:id="rId21"/>
    <p:sldId id="386" r:id="rId22"/>
    <p:sldId id="345" r:id="rId23"/>
    <p:sldId id="348" r:id="rId24"/>
    <p:sldId id="351" r:id="rId25"/>
    <p:sldId id="353" r:id="rId26"/>
    <p:sldId id="352" r:id="rId27"/>
    <p:sldId id="350" r:id="rId28"/>
    <p:sldId id="354" r:id="rId29"/>
    <p:sldId id="355" r:id="rId30"/>
    <p:sldId id="320" r:id="rId31"/>
    <p:sldId id="398" r:id="rId32"/>
    <p:sldId id="356" r:id="rId33"/>
    <p:sldId id="359" r:id="rId34"/>
    <p:sldId id="361" r:id="rId35"/>
    <p:sldId id="357" r:id="rId36"/>
    <p:sldId id="358" r:id="rId37"/>
    <p:sldId id="365" r:id="rId38"/>
    <p:sldId id="360" r:id="rId39"/>
    <p:sldId id="370" r:id="rId40"/>
    <p:sldId id="368" r:id="rId41"/>
    <p:sldId id="369" r:id="rId42"/>
    <p:sldId id="334" r:id="rId43"/>
    <p:sldId id="390" r:id="rId44"/>
    <p:sldId id="335" r:id="rId45"/>
    <p:sldId id="336" r:id="rId46"/>
    <p:sldId id="337" r:id="rId47"/>
    <p:sldId id="338" r:id="rId48"/>
    <p:sldId id="339" r:id="rId49"/>
    <p:sldId id="340" r:id="rId50"/>
    <p:sldId id="371" r:id="rId51"/>
    <p:sldId id="373" r:id="rId52"/>
    <p:sldId id="374" r:id="rId53"/>
    <p:sldId id="404" r:id="rId54"/>
    <p:sldId id="405" r:id="rId55"/>
    <p:sldId id="391" r:id="rId56"/>
    <p:sldId id="392" r:id="rId57"/>
    <p:sldId id="394" r:id="rId58"/>
    <p:sldId id="395" r:id="rId59"/>
    <p:sldId id="396" r:id="rId60"/>
    <p:sldId id="261" r:id="rId61"/>
  </p:sldIdLst>
  <p:sldSz cx="9144000" cy="6858000" type="screen4x3"/>
  <p:notesSz cx="6858000" cy="9144000"/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22" autoAdjust="0"/>
    <p:restoredTop sz="94660"/>
  </p:normalViewPr>
  <p:slideViewPr>
    <p:cSldViewPr>
      <p:cViewPr>
        <p:scale>
          <a:sx n="110" d="100"/>
          <a:sy n="110" d="100"/>
        </p:scale>
        <p:origin x="-24" y="0"/>
      </p:cViewPr>
      <p:guideLst>
        <p:guide orient="horz" pos="1620"/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1842" y="6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23C99-74DD-4BEA-8BE8-80AA83FDFFD3}" type="doc">
      <dgm:prSet loTypeId="urn:microsoft.com/office/officeart/2005/8/layout/l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01EBA82-7E96-410D-860C-47C5CF63D94A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индивидуальная 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3402F7-0E1C-45B4-9DCD-C496B890BFF5}" type="parTrans" cxnId="{59558C44-23C8-4F5B-BB85-46F960F08E42}">
      <dgm:prSet/>
      <dgm:spPr/>
      <dgm:t>
        <a:bodyPr/>
        <a:lstStyle/>
        <a:p>
          <a:endParaRPr lang="ru-RU"/>
        </a:p>
      </dgm:t>
    </dgm:pt>
    <dgm:pt modelId="{F3D5D275-32FC-4AEF-9875-D7C59C04A3B5}" type="sibTrans" cxnId="{59558C44-23C8-4F5B-BB85-46F960F08E42}">
      <dgm:prSet/>
      <dgm:spPr/>
      <dgm:t>
        <a:bodyPr/>
        <a:lstStyle/>
        <a:p>
          <a:endParaRPr lang="ru-RU"/>
        </a:p>
      </dgm:t>
    </dgm:pt>
    <dgm:pt modelId="{FA1F738A-75DE-463A-A9F8-A9DFF07FC11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общая долевая</a:t>
          </a:r>
          <a:endParaRPr lang="ru-RU" sz="2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938BCB-32D5-445E-97FB-6785B6F4191A}" type="parTrans" cxnId="{F8CB716A-26DD-4D6B-84ED-43C9C75605E1}">
      <dgm:prSet/>
      <dgm:spPr/>
      <dgm:t>
        <a:bodyPr/>
        <a:lstStyle/>
        <a:p>
          <a:endParaRPr lang="ru-RU"/>
        </a:p>
      </dgm:t>
    </dgm:pt>
    <dgm:pt modelId="{06C551B7-E02A-4F2E-9F93-34A2F8AFABCD}" type="sibTrans" cxnId="{F8CB716A-26DD-4D6B-84ED-43C9C75605E1}">
      <dgm:prSet/>
      <dgm:spPr/>
      <dgm:t>
        <a:bodyPr/>
        <a:lstStyle/>
        <a:p>
          <a:endParaRPr lang="ru-RU"/>
        </a:p>
      </dgm:t>
    </dgm:pt>
    <dgm:pt modelId="{B73D1C59-09CD-4D26-85D3-AC516714FAA3}">
      <dgm:prSet phldrT="[Текст]" custT="1"/>
      <dgm:spPr>
        <a:solidFill>
          <a:srgbClr val="A923CD">
            <a:alpha val="89804"/>
          </a:srgbClr>
        </a:solidFill>
      </dgm:spPr>
      <dgm:t>
        <a:bodyPr/>
        <a:lstStyle/>
        <a:p>
          <a:r>
            <a:rPr lang="ru-RU" sz="21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определена </a:t>
          </a:r>
          <a:br>
            <a:rPr lang="ru-RU" sz="21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1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доля </a:t>
          </a:r>
          <a:br>
            <a:rPr lang="ru-RU" sz="21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1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каждого собственника</a:t>
          </a:r>
          <a:endParaRPr lang="ru-RU" sz="21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B7CF01-9C3E-4D76-A3CE-9255CAD64572}" type="parTrans" cxnId="{F312714D-E53B-4D9F-98A5-44DA0821C08C}">
      <dgm:prSet/>
      <dgm:spPr/>
      <dgm:t>
        <a:bodyPr/>
        <a:lstStyle/>
        <a:p>
          <a:endParaRPr lang="ru-RU"/>
        </a:p>
      </dgm:t>
    </dgm:pt>
    <dgm:pt modelId="{3757EDF7-B5AD-4629-8A96-3AB1ED525541}" type="sibTrans" cxnId="{F312714D-E53B-4D9F-98A5-44DA0821C08C}">
      <dgm:prSet/>
      <dgm:spPr/>
      <dgm:t>
        <a:bodyPr/>
        <a:lstStyle/>
        <a:p>
          <a:endParaRPr lang="ru-RU"/>
        </a:p>
      </dgm:t>
    </dgm:pt>
    <dgm:pt modelId="{9538A8E6-28DD-4F82-8790-F84E8CC3AC99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справке указывается доля</a:t>
          </a:r>
          <a:b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(1/2,  2/3,  5/9)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127FD8-5652-43D3-A383-4FA4E590A76D}" type="parTrans" cxnId="{2F37E28F-66C4-44DE-BD17-2E5263164059}">
      <dgm:prSet/>
      <dgm:spPr/>
      <dgm:t>
        <a:bodyPr/>
        <a:lstStyle/>
        <a:p>
          <a:endParaRPr lang="ru-RU"/>
        </a:p>
      </dgm:t>
    </dgm:pt>
    <dgm:pt modelId="{F88BB44A-A5ED-49AB-9874-C6CC307E6434}" type="sibTrans" cxnId="{2F37E28F-66C4-44DE-BD17-2E5263164059}">
      <dgm:prSet/>
      <dgm:spPr/>
      <dgm:t>
        <a:bodyPr/>
        <a:lstStyle/>
        <a:p>
          <a:endParaRPr lang="ru-RU"/>
        </a:p>
      </dgm:t>
    </dgm:pt>
    <dgm:pt modelId="{D4F550F9-DB45-4375-B273-B67B82CEC862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общая совместная</a:t>
          </a:r>
          <a:endParaRPr lang="ru-RU" sz="2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753EAE-2358-4CC8-A71B-46A2C5212E64}" type="parTrans" cxnId="{7A4B23CD-A077-4F67-8F91-C89B49880763}">
      <dgm:prSet/>
      <dgm:spPr/>
      <dgm:t>
        <a:bodyPr/>
        <a:lstStyle/>
        <a:p>
          <a:endParaRPr lang="ru-RU"/>
        </a:p>
      </dgm:t>
    </dgm:pt>
    <dgm:pt modelId="{8F80591E-98C6-4752-9C6F-742C81FDB99B}" type="sibTrans" cxnId="{7A4B23CD-A077-4F67-8F91-C89B49880763}">
      <dgm:prSet/>
      <dgm:spPr/>
      <dgm:t>
        <a:bodyPr/>
        <a:lstStyle/>
        <a:p>
          <a:endParaRPr lang="ru-RU"/>
        </a:p>
      </dgm:t>
    </dgm:pt>
    <dgm:pt modelId="{A3931C32-C9BE-4876-8BAE-DACA7FB5608D}">
      <dgm:prSet phldrT="[Текст]" custT="1"/>
      <dgm:spPr>
        <a:solidFill>
          <a:srgbClr val="A923CD">
            <a:alpha val="90000"/>
          </a:srgbClr>
        </a:solidFill>
      </dgm:spPr>
      <dgm:t>
        <a:bodyPr/>
        <a:lstStyle/>
        <a:p>
          <a:r>
            <a:rPr lang="ru-RU" sz="2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 определения долей собственников </a:t>
          </a:r>
          <a:endParaRPr lang="ru-RU" sz="22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1A344A-34A6-42FF-9B57-4D1E4AA532FA}" type="parTrans" cxnId="{0CB8858B-C940-4BF7-8254-8BFBE4AECF65}">
      <dgm:prSet/>
      <dgm:spPr/>
      <dgm:t>
        <a:bodyPr/>
        <a:lstStyle/>
        <a:p>
          <a:endParaRPr lang="ru-RU"/>
        </a:p>
      </dgm:t>
    </dgm:pt>
    <dgm:pt modelId="{81DD6986-13CB-48F8-A8EB-C7ECF2F93916}" type="sibTrans" cxnId="{0CB8858B-C940-4BF7-8254-8BFBE4AECF65}">
      <dgm:prSet/>
      <dgm:spPr/>
      <dgm:t>
        <a:bodyPr/>
        <a:lstStyle/>
        <a:p>
          <a:endParaRPr lang="ru-RU"/>
        </a:p>
      </dgm:t>
    </dgm:pt>
    <dgm:pt modelId="{F28C5FCA-ED69-4468-A76F-EB2730A4ABFF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справке указываются сведения об иных собственниках</a:t>
          </a:r>
          <a:endParaRPr lang="ru-RU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26EDDE-B16F-4EFC-B746-F69604D31600}" type="parTrans" cxnId="{C2F754C4-213B-4F61-B359-852D4296F28B}">
      <dgm:prSet/>
      <dgm:spPr/>
      <dgm:t>
        <a:bodyPr/>
        <a:lstStyle/>
        <a:p>
          <a:endParaRPr lang="ru-RU"/>
        </a:p>
      </dgm:t>
    </dgm:pt>
    <dgm:pt modelId="{B09D3EA8-8FCC-459D-B09D-429AB8EDBB17}" type="sibTrans" cxnId="{C2F754C4-213B-4F61-B359-852D4296F28B}">
      <dgm:prSet/>
      <dgm:spPr/>
      <dgm:t>
        <a:bodyPr/>
        <a:lstStyle/>
        <a:p>
          <a:endParaRPr lang="ru-RU"/>
        </a:p>
      </dgm:t>
    </dgm:pt>
    <dgm:pt modelId="{8DB0F21D-3E28-4280-9D26-D3D2F7150FF6}" type="pres">
      <dgm:prSet presAssocID="{3DE23C99-74DD-4BEA-8BE8-80AA83FDFFD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9EB4181-98CE-4F2E-A401-A5BD9E431B36}" type="pres">
      <dgm:prSet presAssocID="{001EBA82-7E96-410D-860C-47C5CF63D94A}" presName="horFlow" presStyleCnt="0"/>
      <dgm:spPr/>
    </dgm:pt>
    <dgm:pt modelId="{A658F0A6-4239-4BDB-AD5B-DFE7DFC875E7}" type="pres">
      <dgm:prSet presAssocID="{001EBA82-7E96-410D-860C-47C5CF63D94A}" presName="bigChev" presStyleLbl="node1" presStyleIdx="0" presStyleCnt="3" custScaleX="118534" custScaleY="63214" custLinFactNeighborX="26731" custLinFactNeighborY="-75840"/>
      <dgm:spPr/>
      <dgm:t>
        <a:bodyPr/>
        <a:lstStyle/>
        <a:p>
          <a:endParaRPr lang="ru-RU"/>
        </a:p>
      </dgm:t>
    </dgm:pt>
    <dgm:pt modelId="{537A2D04-69F5-4BE6-AF50-4A6B05039583}" type="pres">
      <dgm:prSet presAssocID="{001EBA82-7E96-410D-860C-47C5CF63D94A}" presName="vSp" presStyleCnt="0"/>
      <dgm:spPr/>
    </dgm:pt>
    <dgm:pt modelId="{43DC0659-5C99-4426-BE76-4FE8CDDA4BAE}" type="pres">
      <dgm:prSet presAssocID="{FA1F738A-75DE-463A-A9F8-A9DFF07FC110}" presName="horFlow" presStyleCnt="0"/>
      <dgm:spPr/>
    </dgm:pt>
    <dgm:pt modelId="{FBDC111E-E43A-4454-88CE-E5F81F1F693C}" type="pres">
      <dgm:prSet presAssocID="{FA1F738A-75DE-463A-A9F8-A9DFF07FC110}" presName="bigChev" presStyleLbl="node1" presStyleIdx="1" presStyleCnt="3" custScaleX="80438" custScaleY="72280" custLinFactX="5637" custLinFactNeighborX="100000" custLinFactNeighborY="99697"/>
      <dgm:spPr/>
      <dgm:t>
        <a:bodyPr/>
        <a:lstStyle/>
        <a:p>
          <a:endParaRPr lang="ru-RU"/>
        </a:p>
      </dgm:t>
    </dgm:pt>
    <dgm:pt modelId="{B4DDB420-3FCF-45A9-B661-F512C139CF89}" type="pres">
      <dgm:prSet presAssocID="{2EB7CF01-9C3E-4D76-A3CE-9255CAD64572}" presName="parTrans" presStyleCnt="0"/>
      <dgm:spPr/>
    </dgm:pt>
    <dgm:pt modelId="{36742C1F-2C8B-4402-8BAA-2FC51122E57F}" type="pres">
      <dgm:prSet presAssocID="{B73D1C59-09CD-4D26-85D3-AC516714FAA3}" presName="node" presStyleLbl="alignAccFollowNode1" presStyleIdx="0" presStyleCnt="4" custScaleX="133051" custScaleY="125033" custLinFactX="8466" custLinFactY="22839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533E91-D3FC-4B46-8F80-D4968A95EB47}" type="pres">
      <dgm:prSet presAssocID="{3757EDF7-B5AD-4629-8A96-3AB1ED525541}" presName="sibTrans" presStyleCnt="0"/>
      <dgm:spPr/>
    </dgm:pt>
    <dgm:pt modelId="{47041B7B-2A53-42FE-8C16-ADF5F7F1FB5B}" type="pres">
      <dgm:prSet presAssocID="{9538A8E6-28DD-4F82-8790-F84E8CC3AC99}" presName="node" presStyleLbl="alignAccFollowNode1" presStyleIdx="1" presStyleCnt="4" custScaleX="163747" custScaleY="125033" custLinFactX="6472" custLinFactY="22839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6AC834-FA67-4160-B732-C732932E0833}" type="pres">
      <dgm:prSet presAssocID="{FA1F738A-75DE-463A-A9F8-A9DFF07FC110}" presName="vSp" presStyleCnt="0"/>
      <dgm:spPr/>
    </dgm:pt>
    <dgm:pt modelId="{9F76888D-8667-4C5B-952F-25999DD8F542}" type="pres">
      <dgm:prSet presAssocID="{D4F550F9-DB45-4375-B273-B67B82CEC862}" presName="horFlow" presStyleCnt="0"/>
      <dgm:spPr/>
    </dgm:pt>
    <dgm:pt modelId="{73AB548A-4A79-47F1-A0E9-FDB7459B7101}" type="pres">
      <dgm:prSet presAssocID="{D4F550F9-DB45-4375-B273-B67B82CEC862}" presName="bigChev" presStyleLbl="node1" presStyleIdx="2" presStyleCnt="3" custScaleX="88448" custScaleY="56814" custLinFactX="2939" custLinFactY="17675" custLinFactNeighborX="100000" custLinFactNeighborY="100000"/>
      <dgm:spPr/>
      <dgm:t>
        <a:bodyPr/>
        <a:lstStyle/>
        <a:p>
          <a:endParaRPr lang="ru-RU"/>
        </a:p>
      </dgm:t>
    </dgm:pt>
    <dgm:pt modelId="{5D5F3D74-2332-462E-BB34-D54B729973BA}" type="pres">
      <dgm:prSet presAssocID="{261A344A-34A6-42FF-9B57-4D1E4AA532FA}" presName="parTrans" presStyleCnt="0"/>
      <dgm:spPr/>
    </dgm:pt>
    <dgm:pt modelId="{85C01C46-349A-45A8-9E5F-126124579935}" type="pres">
      <dgm:prSet presAssocID="{A3931C32-C9BE-4876-8BAE-DACA7FB5608D}" presName="node" presStyleLbl="alignAccFollowNode1" presStyleIdx="2" presStyleCnt="4" custScaleX="156309" custScaleY="163525" custLinFactY="40860" custLinFactNeighborX="6249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D19712-B2C1-43D7-9ED5-025D1B28CA4B}" type="pres">
      <dgm:prSet presAssocID="{81DD6986-13CB-48F8-A8EB-C7ECF2F93916}" presName="sibTrans" presStyleCnt="0"/>
      <dgm:spPr/>
    </dgm:pt>
    <dgm:pt modelId="{42C6CD3A-5566-47EC-85F7-7A6F48C30415}" type="pres">
      <dgm:prSet presAssocID="{F28C5FCA-ED69-4468-A76F-EB2730A4ABFF}" presName="node" presStyleLbl="alignAccFollowNode1" presStyleIdx="3" presStyleCnt="4" custScaleX="157853" custScaleY="169338" custLinFactY="43464" custLinFactNeighborX="-1945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C1BA35-6146-4699-A495-C4F37253C585}" type="presOf" srcId="{D4F550F9-DB45-4375-B273-B67B82CEC862}" destId="{73AB548A-4A79-47F1-A0E9-FDB7459B7101}" srcOrd="0" destOrd="0" presId="urn:microsoft.com/office/officeart/2005/8/layout/lProcess3"/>
    <dgm:cxn modelId="{F8CB716A-26DD-4D6B-84ED-43C9C75605E1}" srcId="{3DE23C99-74DD-4BEA-8BE8-80AA83FDFFD3}" destId="{FA1F738A-75DE-463A-A9F8-A9DFF07FC110}" srcOrd="1" destOrd="0" parTransId="{17938BCB-32D5-445E-97FB-6785B6F4191A}" sibTransId="{06C551B7-E02A-4F2E-9F93-34A2F8AFABCD}"/>
    <dgm:cxn modelId="{F24EF09D-F820-4BF6-9DBF-C72A1A6BC261}" type="presOf" srcId="{9538A8E6-28DD-4F82-8790-F84E8CC3AC99}" destId="{47041B7B-2A53-42FE-8C16-ADF5F7F1FB5B}" srcOrd="0" destOrd="0" presId="urn:microsoft.com/office/officeart/2005/8/layout/lProcess3"/>
    <dgm:cxn modelId="{7A4B23CD-A077-4F67-8F91-C89B49880763}" srcId="{3DE23C99-74DD-4BEA-8BE8-80AA83FDFFD3}" destId="{D4F550F9-DB45-4375-B273-B67B82CEC862}" srcOrd="2" destOrd="0" parTransId="{46753EAE-2358-4CC8-A71B-46A2C5212E64}" sibTransId="{8F80591E-98C6-4752-9C6F-742C81FDB99B}"/>
    <dgm:cxn modelId="{2F37E28F-66C4-44DE-BD17-2E5263164059}" srcId="{FA1F738A-75DE-463A-A9F8-A9DFF07FC110}" destId="{9538A8E6-28DD-4F82-8790-F84E8CC3AC99}" srcOrd="1" destOrd="0" parTransId="{1F127FD8-5652-43D3-A383-4FA4E590A76D}" sibTransId="{F88BB44A-A5ED-49AB-9874-C6CC307E6434}"/>
    <dgm:cxn modelId="{F312714D-E53B-4D9F-98A5-44DA0821C08C}" srcId="{FA1F738A-75DE-463A-A9F8-A9DFF07FC110}" destId="{B73D1C59-09CD-4D26-85D3-AC516714FAA3}" srcOrd="0" destOrd="0" parTransId="{2EB7CF01-9C3E-4D76-A3CE-9255CAD64572}" sibTransId="{3757EDF7-B5AD-4629-8A96-3AB1ED525541}"/>
    <dgm:cxn modelId="{F67CF2EB-FEEF-42AF-87FA-DA8639394C9D}" type="presOf" srcId="{FA1F738A-75DE-463A-A9F8-A9DFF07FC110}" destId="{FBDC111E-E43A-4454-88CE-E5F81F1F693C}" srcOrd="0" destOrd="0" presId="urn:microsoft.com/office/officeart/2005/8/layout/lProcess3"/>
    <dgm:cxn modelId="{7F9755BF-824D-4561-BBC9-7B6C4768B40D}" type="presOf" srcId="{F28C5FCA-ED69-4468-A76F-EB2730A4ABFF}" destId="{42C6CD3A-5566-47EC-85F7-7A6F48C30415}" srcOrd="0" destOrd="0" presId="urn:microsoft.com/office/officeart/2005/8/layout/lProcess3"/>
    <dgm:cxn modelId="{0CB8858B-C940-4BF7-8254-8BFBE4AECF65}" srcId="{D4F550F9-DB45-4375-B273-B67B82CEC862}" destId="{A3931C32-C9BE-4876-8BAE-DACA7FB5608D}" srcOrd="0" destOrd="0" parTransId="{261A344A-34A6-42FF-9B57-4D1E4AA532FA}" sibTransId="{81DD6986-13CB-48F8-A8EB-C7ECF2F93916}"/>
    <dgm:cxn modelId="{0C4F32EC-3AFC-4F74-ACB7-86EBDC10EB96}" type="presOf" srcId="{001EBA82-7E96-410D-860C-47C5CF63D94A}" destId="{A658F0A6-4239-4BDB-AD5B-DFE7DFC875E7}" srcOrd="0" destOrd="0" presId="urn:microsoft.com/office/officeart/2005/8/layout/lProcess3"/>
    <dgm:cxn modelId="{C2F754C4-213B-4F61-B359-852D4296F28B}" srcId="{D4F550F9-DB45-4375-B273-B67B82CEC862}" destId="{F28C5FCA-ED69-4468-A76F-EB2730A4ABFF}" srcOrd="1" destOrd="0" parTransId="{1226EDDE-B16F-4EFC-B746-F69604D31600}" sibTransId="{B09D3EA8-8FCC-459D-B09D-429AB8EDBB17}"/>
    <dgm:cxn modelId="{F102FF89-20B1-409D-8CE8-16E402B6FEE8}" type="presOf" srcId="{3DE23C99-74DD-4BEA-8BE8-80AA83FDFFD3}" destId="{8DB0F21D-3E28-4280-9D26-D3D2F7150FF6}" srcOrd="0" destOrd="0" presId="urn:microsoft.com/office/officeart/2005/8/layout/lProcess3"/>
    <dgm:cxn modelId="{C607FA09-D05F-4796-9612-D080DCA6E98D}" type="presOf" srcId="{A3931C32-C9BE-4876-8BAE-DACA7FB5608D}" destId="{85C01C46-349A-45A8-9E5F-126124579935}" srcOrd="0" destOrd="0" presId="urn:microsoft.com/office/officeart/2005/8/layout/lProcess3"/>
    <dgm:cxn modelId="{A4326798-4163-4C3F-80FD-98C2BE6778F7}" type="presOf" srcId="{B73D1C59-09CD-4D26-85D3-AC516714FAA3}" destId="{36742C1F-2C8B-4402-8BAA-2FC51122E57F}" srcOrd="0" destOrd="0" presId="urn:microsoft.com/office/officeart/2005/8/layout/lProcess3"/>
    <dgm:cxn modelId="{59558C44-23C8-4F5B-BB85-46F960F08E42}" srcId="{3DE23C99-74DD-4BEA-8BE8-80AA83FDFFD3}" destId="{001EBA82-7E96-410D-860C-47C5CF63D94A}" srcOrd="0" destOrd="0" parTransId="{823402F7-0E1C-45B4-9DCD-C496B890BFF5}" sibTransId="{F3D5D275-32FC-4AEF-9875-D7C59C04A3B5}"/>
    <dgm:cxn modelId="{6223B887-9E43-44A4-AC0F-241684355B14}" type="presParOf" srcId="{8DB0F21D-3E28-4280-9D26-D3D2F7150FF6}" destId="{79EB4181-98CE-4F2E-A401-A5BD9E431B36}" srcOrd="0" destOrd="0" presId="urn:microsoft.com/office/officeart/2005/8/layout/lProcess3"/>
    <dgm:cxn modelId="{3D736C4D-81A5-4B20-8FE2-839CC41B292B}" type="presParOf" srcId="{79EB4181-98CE-4F2E-A401-A5BD9E431B36}" destId="{A658F0A6-4239-4BDB-AD5B-DFE7DFC875E7}" srcOrd="0" destOrd="0" presId="urn:microsoft.com/office/officeart/2005/8/layout/lProcess3"/>
    <dgm:cxn modelId="{76E1D9CF-31B4-4117-973F-87673930BBCE}" type="presParOf" srcId="{8DB0F21D-3E28-4280-9D26-D3D2F7150FF6}" destId="{537A2D04-69F5-4BE6-AF50-4A6B05039583}" srcOrd="1" destOrd="0" presId="urn:microsoft.com/office/officeart/2005/8/layout/lProcess3"/>
    <dgm:cxn modelId="{ABEA0148-26AB-433E-94DC-8AA1D5E6F778}" type="presParOf" srcId="{8DB0F21D-3E28-4280-9D26-D3D2F7150FF6}" destId="{43DC0659-5C99-4426-BE76-4FE8CDDA4BAE}" srcOrd="2" destOrd="0" presId="urn:microsoft.com/office/officeart/2005/8/layout/lProcess3"/>
    <dgm:cxn modelId="{0F0ACB9B-CC68-43DA-886F-D25922DE2766}" type="presParOf" srcId="{43DC0659-5C99-4426-BE76-4FE8CDDA4BAE}" destId="{FBDC111E-E43A-4454-88CE-E5F81F1F693C}" srcOrd="0" destOrd="0" presId="urn:microsoft.com/office/officeart/2005/8/layout/lProcess3"/>
    <dgm:cxn modelId="{3829A758-1A65-459D-8826-D939DDE738ED}" type="presParOf" srcId="{43DC0659-5C99-4426-BE76-4FE8CDDA4BAE}" destId="{B4DDB420-3FCF-45A9-B661-F512C139CF89}" srcOrd="1" destOrd="0" presId="urn:microsoft.com/office/officeart/2005/8/layout/lProcess3"/>
    <dgm:cxn modelId="{D080F37D-DB4E-47B5-9C3C-4CBE1A17B9F0}" type="presParOf" srcId="{43DC0659-5C99-4426-BE76-4FE8CDDA4BAE}" destId="{36742C1F-2C8B-4402-8BAA-2FC51122E57F}" srcOrd="2" destOrd="0" presId="urn:microsoft.com/office/officeart/2005/8/layout/lProcess3"/>
    <dgm:cxn modelId="{D0C057A3-A7D3-4562-A6C1-CC30F530BA79}" type="presParOf" srcId="{43DC0659-5C99-4426-BE76-4FE8CDDA4BAE}" destId="{E3533E91-D3FC-4B46-8F80-D4968A95EB47}" srcOrd="3" destOrd="0" presId="urn:microsoft.com/office/officeart/2005/8/layout/lProcess3"/>
    <dgm:cxn modelId="{07B01946-F7EA-4C52-8025-F779B7372455}" type="presParOf" srcId="{43DC0659-5C99-4426-BE76-4FE8CDDA4BAE}" destId="{47041B7B-2A53-42FE-8C16-ADF5F7F1FB5B}" srcOrd="4" destOrd="0" presId="urn:microsoft.com/office/officeart/2005/8/layout/lProcess3"/>
    <dgm:cxn modelId="{609DB890-5302-4FB8-8370-C83F82F15CC5}" type="presParOf" srcId="{8DB0F21D-3E28-4280-9D26-D3D2F7150FF6}" destId="{276AC834-FA67-4160-B732-C732932E0833}" srcOrd="3" destOrd="0" presId="urn:microsoft.com/office/officeart/2005/8/layout/lProcess3"/>
    <dgm:cxn modelId="{B6F9B6EF-DBE6-4A64-BAD9-EA45A273559D}" type="presParOf" srcId="{8DB0F21D-3E28-4280-9D26-D3D2F7150FF6}" destId="{9F76888D-8667-4C5B-952F-25999DD8F542}" srcOrd="4" destOrd="0" presId="urn:microsoft.com/office/officeart/2005/8/layout/lProcess3"/>
    <dgm:cxn modelId="{CA7E1468-2244-4BCD-8228-DF9E1D6E6088}" type="presParOf" srcId="{9F76888D-8667-4C5B-952F-25999DD8F542}" destId="{73AB548A-4A79-47F1-A0E9-FDB7459B7101}" srcOrd="0" destOrd="0" presId="urn:microsoft.com/office/officeart/2005/8/layout/lProcess3"/>
    <dgm:cxn modelId="{ED40EE7F-4623-49C2-B6C3-E18D6028EB13}" type="presParOf" srcId="{9F76888D-8667-4C5B-952F-25999DD8F542}" destId="{5D5F3D74-2332-462E-BB34-D54B729973BA}" srcOrd="1" destOrd="0" presId="urn:microsoft.com/office/officeart/2005/8/layout/lProcess3"/>
    <dgm:cxn modelId="{4C3313B0-6198-4F64-BC85-8BA10650D615}" type="presParOf" srcId="{9F76888D-8667-4C5B-952F-25999DD8F542}" destId="{85C01C46-349A-45A8-9E5F-126124579935}" srcOrd="2" destOrd="0" presId="urn:microsoft.com/office/officeart/2005/8/layout/lProcess3"/>
    <dgm:cxn modelId="{7556BCE4-FC7C-412B-A1BA-17487E889D07}" type="presParOf" srcId="{9F76888D-8667-4C5B-952F-25999DD8F542}" destId="{C1D19712-B2C1-43D7-9ED5-025D1B28CA4B}" srcOrd="3" destOrd="0" presId="urn:microsoft.com/office/officeart/2005/8/layout/lProcess3"/>
    <dgm:cxn modelId="{E0C08A8C-943B-4C15-801A-3B236E813BAC}" type="presParOf" srcId="{9F76888D-8667-4C5B-952F-25999DD8F542}" destId="{42C6CD3A-5566-47EC-85F7-7A6F48C30415}" srcOrd="4" destOrd="0" presId="urn:microsoft.com/office/officeart/2005/8/layout/lProcess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58F0A6-4239-4BDB-AD5B-DFE7DFC875E7}">
      <dsp:nvSpPr>
        <dsp:cNvPr id="0" name=""/>
        <dsp:cNvSpPr/>
      </dsp:nvSpPr>
      <dsp:spPr>
        <a:xfrm>
          <a:off x="758891" y="593714"/>
          <a:ext cx="3334185" cy="711246"/>
        </a:xfrm>
        <a:prstGeom prst="chevron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индивидуальная 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4514" y="593714"/>
        <a:ext cx="2622939" cy="711246"/>
      </dsp:txXfrm>
    </dsp:sp>
    <dsp:sp modelId="{FBDC111E-E43A-4454-88CE-E5F81F1F693C}">
      <dsp:nvSpPr>
        <dsp:cNvPr id="0" name=""/>
        <dsp:cNvSpPr/>
      </dsp:nvSpPr>
      <dsp:spPr>
        <a:xfrm>
          <a:off x="531219" y="3614713"/>
          <a:ext cx="2262601" cy="813251"/>
        </a:xfrm>
        <a:prstGeom prst="chevron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общая долевая</a:t>
          </a:r>
          <a:endParaRPr lang="ru-RU" sz="2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7845" y="3614713"/>
        <a:ext cx="1449350" cy="813251"/>
      </dsp:txXfrm>
    </dsp:sp>
    <dsp:sp modelId="{36742C1F-2C8B-4402-8BAA-2FC51122E57F}">
      <dsp:nvSpPr>
        <dsp:cNvPr id="0" name=""/>
        <dsp:cNvSpPr/>
      </dsp:nvSpPr>
      <dsp:spPr>
        <a:xfrm>
          <a:off x="2428425" y="3462939"/>
          <a:ext cx="3106297" cy="1167641"/>
        </a:xfrm>
        <a:prstGeom prst="chevron">
          <a:avLst/>
        </a:prstGeom>
        <a:solidFill>
          <a:srgbClr val="A923CD">
            <a:alpha val="89804"/>
          </a:srgb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определена </a:t>
          </a:r>
          <a:br>
            <a:rPr lang="ru-RU" sz="21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1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доля </a:t>
          </a:r>
          <a:br>
            <a:rPr lang="ru-RU" sz="21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1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каждого собственника</a:t>
          </a:r>
          <a:endParaRPr lang="ru-RU" sz="21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12246" y="3462939"/>
        <a:ext cx="1938656" cy="1167641"/>
      </dsp:txXfrm>
    </dsp:sp>
    <dsp:sp modelId="{47041B7B-2A53-42FE-8C16-ADF5F7F1FB5B}">
      <dsp:nvSpPr>
        <dsp:cNvPr id="0" name=""/>
        <dsp:cNvSpPr/>
      </dsp:nvSpPr>
      <dsp:spPr>
        <a:xfrm>
          <a:off x="5161316" y="3462939"/>
          <a:ext cx="3822946" cy="1167641"/>
        </a:xfrm>
        <a:prstGeom prst="chevron">
          <a:avLst/>
        </a:prstGeom>
        <a:solidFill>
          <a:srgbClr val="00B0F0">
            <a:alpha val="90000"/>
          </a:srgbClr>
        </a:solidFill>
        <a:ln w="12700" cap="flat" cmpd="sng" algn="ctr">
          <a:solidFill>
            <a:schemeClr val="accent5">
              <a:tint val="40000"/>
              <a:alpha val="90000"/>
              <a:hueOff val="1942688"/>
              <a:satOff val="-6081"/>
              <a:lumOff val="4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справке указывается доля</a:t>
          </a:r>
          <a:b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(1/2,  2/3,  5/9)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45137" y="3462939"/>
        <a:ext cx="2655305" cy="1167641"/>
      </dsp:txXfrm>
    </dsp:sp>
    <dsp:sp modelId="{73AB548A-4A79-47F1-A0E9-FDB7459B7101}">
      <dsp:nvSpPr>
        <dsp:cNvPr id="0" name=""/>
        <dsp:cNvSpPr/>
      </dsp:nvSpPr>
      <dsp:spPr>
        <a:xfrm>
          <a:off x="455329" y="5436034"/>
          <a:ext cx="2487910" cy="639237"/>
        </a:xfrm>
        <a:prstGeom prst="chevron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общая совместная</a:t>
          </a:r>
          <a:endParaRPr lang="ru-RU" sz="2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4948" y="5436034"/>
        <a:ext cx="1848673" cy="639237"/>
      </dsp:txXfrm>
    </dsp:sp>
    <dsp:sp modelId="{85C01C46-349A-45A8-9E5F-126124579935}">
      <dsp:nvSpPr>
        <dsp:cNvPr id="0" name=""/>
        <dsp:cNvSpPr/>
      </dsp:nvSpPr>
      <dsp:spPr>
        <a:xfrm>
          <a:off x="2333502" y="4983535"/>
          <a:ext cx="3649294" cy="1527105"/>
        </a:xfrm>
        <a:prstGeom prst="chevron">
          <a:avLst/>
        </a:prstGeom>
        <a:solidFill>
          <a:srgbClr val="A923CD">
            <a:alpha val="90000"/>
          </a:srgbClr>
        </a:solidFill>
        <a:ln w="12700" cap="flat" cmpd="sng" algn="ctr">
          <a:solidFill>
            <a:schemeClr val="accent5">
              <a:tint val="40000"/>
              <a:alpha val="90000"/>
              <a:hueOff val="3885376"/>
              <a:satOff val="-12163"/>
              <a:lumOff val="8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 определения долей собственников </a:t>
          </a:r>
          <a:endParaRPr lang="ru-RU" sz="22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97055" y="4983535"/>
        <a:ext cx="2122189" cy="1527105"/>
      </dsp:txXfrm>
    </dsp:sp>
    <dsp:sp modelId="{42C6CD3A-5566-47EC-85F7-7A6F48C30415}">
      <dsp:nvSpPr>
        <dsp:cNvPr id="0" name=""/>
        <dsp:cNvSpPr/>
      </dsp:nvSpPr>
      <dsp:spPr>
        <a:xfrm>
          <a:off x="5388067" y="4980710"/>
          <a:ext cx="3685341" cy="1581391"/>
        </a:xfrm>
        <a:prstGeom prst="chevron">
          <a:avLst/>
        </a:prstGeom>
        <a:solidFill>
          <a:srgbClr val="00B0F0">
            <a:alpha val="90000"/>
          </a:srgbClr>
        </a:solidFill>
        <a:ln w="12700" cap="flat" cmpd="sng" algn="ctr">
          <a:solidFill>
            <a:schemeClr val="accent5">
              <a:tint val="40000"/>
              <a:alpha val="90000"/>
              <a:hueOff val="5828064"/>
              <a:satOff val="-18244"/>
              <a:lumOff val="12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справке указываются сведения об иных собственниках</a:t>
          </a:r>
          <a:endParaRPr lang="ru-RU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78763" y="4980710"/>
        <a:ext cx="2103950" cy="1581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64841CAF-A07E-41D8-BD8F-52F73295D5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188BD95-FBAB-4D16-BD86-CE51C95070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3847C-6236-49F0-8959-82DC0EBC11ED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7E1B677-B06C-4E64-BFEC-82AE7D552D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768CD68-BDDA-40E2-B24A-A8ACE53D9E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8E3F0-51D1-4467-BF31-1BD72ECE43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1802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FEBC6-C430-466F-BC1A-C30BA9AE792C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66133-2910-4115-9599-191750F815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470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B6DA-819A-4D98-AC67-269D4113AE11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Пунегова Г.Г.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9387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B6DA-819A-4D98-AC67-269D4113AE11}" type="slidenum">
              <a:rPr lang="ru-RU" smtClean="0"/>
              <a:pPr/>
              <a:t>50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Пунегова Г.Г.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6220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55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4314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56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4293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57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0651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58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64891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59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7222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B6DA-819A-4D98-AC67-269D4113AE11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Пунегова Г.Г.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6502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B6DA-819A-4D98-AC67-269D4113AE11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Пунегова Г.Г.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9307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B6DA-819A-4D98-AC67-269D4113AE11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Пунегова Г.Г.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3098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Пунегова Г.Г.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F1B6DA-819A-4D98-AC67-269D4113AE11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3238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Пунегова Г.Г.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F1B6DA-819A-4D98-AC67-269D4113AE11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4224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B6DA-819A-4D98-AC67-269D4113AE11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Пунегова Г.Г.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7416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B6DA-819A-4D98-AC67-269D4113AE11}" type="slidenum">
              <a:rPr lang="ru-RU" smtClean="0"/>
              <a:pPr/>
              <a:t>40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Пунегова Г.Г.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383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Пунегова Г.Г.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F1B6DA-819A-4D98-AC67-269D4113AE11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1685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9C46714-EA01-4BA8-B3F4-1804E1ADDE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FFA0AC6-9EBA-40E1-BBC8-87B9F008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BDAAFA1-B9E1-4CF6-9E6D-876137767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2847870-C82B-4F62-91CF-02C2A8DE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90091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4F60D616-074D-47B4-B726-E9928A98B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89EA2C6B-320E-404F-B8A0-821D1093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BFE942B-7393-4B73-A8D9-DB6C1218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34257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7CEB6D-ED6D-4526-81A8-6B48D4500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752732C-DB42-4FF4-B63F-BDB95C239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D427B4B-0BA1-4E32-AC35-3A7656175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8EFE849-CF36-4DF7-B3AA-B5613D278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0B612AF-149D-40FD-81B8-0BEF0CA2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186FBBA-6EDD-41C1-83F2-A92D6A1E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52420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E0E3E9-2EA0-4F93-ACF3-69B3BFD81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8FF30DC-8368-4617-B796-6D8CD1AA9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90E88DC-1E9E-475D-B470-7C75BF6F8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7651535-13B0-4736-B6E0-8114A25C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85029B0-26CA-4FD7-8F74-A5910734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CFDCF4F-29F3-434F-93BF-7145496C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65031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5119624-59D1-41E3-AEA2-748028B5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761F556-4960-4FFB-84B0-6DD9DECFF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F3852AA-44AB-40DE-ABB5-D989F49F6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FF99121-21B5-44CE-A3CC-FB750D00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BA2C88A-CBD1-4F5D-AFDA-B87C66F4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96333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9D2C97F-DA00-4FE0-831A-7C4145CC87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9E203A0-4947-4CC0-B314-D5F901EC7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39999C7-CA6F-4918-9A59-E4F9979B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7F7D328-60F9-4536-BF6F-A1532912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C5CB392-EC5F-4163-9BD2-AD0959FD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84418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1F919D-1603-4E3D-95FD-FB1F4E055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BC8CEC0-0D0B-453B-8963-A2AED8FB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250" y="6356350"/>
            <a:ext cx="5737500" cy="365127"/>
          </a:xfrm>
        </p:spPr>
        <p:txBody>
          <a:bodyPr/>
          <a:lstStyle/>
          <a:p>
            <a:r>
              <a:rPr lang="ru-RU" dirty="0"/>
              <a:t>Шаблоны презентаций с сайта </a:t>
            </a:r>
            <a:r>
              <a:rPr lang="en-US" dirty="0">
                <a:hlinkClick r:id="rId2"/>
              </a:rPr>
              <a:t>presentation-creation.ru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513763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CF96D8-8510-4EF3-B422-332DC57E5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3007763-0BB5-4DD5-BC47-1C50AB65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048DF2C-669A-4DCA-8793-1F7410D7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933E309-0F6F-484F-98FA-46AB4551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80632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000" y="684000"/>
            <a:ext cx="5298750" cy="1305000"/>
          </a:xfrm>
        </p:spPr>
        <p:txBody>
          <a:bodyPr anchor="b"/>
          <a:lstStyle>
            <a:lvl1pPr algn="ctr">
              <a:defRPr sz="4500" b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29046480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BD4EC29-EC9D-4966-9B2F-5A81BAAA1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5750" y="189001"/>
            <a:ext cx="6806700" cy="1325563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2AF823D-AA6C-41CE-8369-D43088671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750" y="2034000"/>
            <a:ext cx="7886700" cy="4097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37337952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450B3A33-03F4-4866-B517-A54DC8904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5750" y="189001"/>
            <a:ext cx="6806700" cy="1325563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3170312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78A106-66FA-4DD6-BAB3-B8D8393A6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C6B7C11-BF9E-408C-887F-6B9BC1863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579E133-BC16-4FB3-9BC0-B6A568D98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95CB5E0-055B-4886-BB25-0C7618D30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410B8AC-7215-4E96-8E27-FC440628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95025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456F72-33A8-4910-A853-F0EF915F0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3EF7DE8-23CA-4D99-8CC9-4903DDD55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8C177F8-D6AF-47A0-B490-1B3CDFEE6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B72E65B-AF1C-4F65-9941-D855AC96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08AAEDA-38B0-46A7-BB17-DB378E2D8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07335DD-857A-49BC-BF94-7878B3D9B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49900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7FFB23-FD3E-408F-A23F-485521549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557B89F-6135-4F2B-893F-E89610007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995CA68-6719-40C1-95A2-F647EA7FA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A4B353A-0A39-4E56-A1C1-2DDA22C59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2A394CB-908A-4E67-874E-EA58FD2B2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A4D78FF-9BDC-47EE-AD08-F85FEF05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B64B697-85E0-44B7-99FA-9C7AC6859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2D574AC-5168-4E22-8835-2D38CC2B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23505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9317D4-8ACB-498D-8524-425777540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58D9979-8217-47E8-9E8D-B2D0F8032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87BFD1B-2793-4D83-B874-8CE6EE8A1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293DF3D-5BBD-49D4-B217-881FB138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82339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7ACF60-303D-438B-ADDF-FD8A00C5B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D57D61A-5D1E-48D1-8F9F-72DCC6131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6FE97FC-8D71-4940-B6BB-6862C7659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DCA0-1BB0-4A78-B9FD-CBA4791AF177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5017A4A-6BE4-47CB-9CD4-A285E2D43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9B2747D-D825-4A66-8A60-C4EE4BC74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825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3" r:id="rId15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kremlin.ru/structure/additional/12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5;&#1080;&#1073;&#1076;&#1076;.&#1088;&#1092;/" TargetMode="External"/><Relationship Id="rId7" Type="http://schemas.openxmlformats.org/officeDocument/2006/relationships/hyperlink" Target="https://egrul.nalog.ru/index.html" TargetMode="External"/><Relationship Id="rId2" Type="http://schemas.openxmlformats.org/officeDocument/2006/relationships/hyperlink" Target="https://es.pfrf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osreestr.ru/wps/portal/online_request" TargetMode="External"/><Relationship Id="rId5" Type="http://schemas.openxmlformats.org/officeDocument/2006/relationships/hyperlink" Target="http://fssprus.ru/" TargetMode="External"/><Relationship Id="rId4" Type="http://schemas.openxmlformats.org/officeDocument/2006/relationships/hyperlink" Target="https://lkfl2.nalog.ru/lkfl/login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r.ru/currency_base/daily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49DE0BE0-A2C4-4428-86D8-D9DE377D5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000" y="459000"/>
            <a:ext cx="4572000" cy="2610000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rgbClr val="002060"/>
                </a:solidFill>
                <a:latin typeface="+mn-lt"/>
              </a:rPr>
              <a:t>Вопросы заполнения справок о доходах, расходах, об имуществе и обязательствах имущественного </a:t>
            </a:r>
            <a:r>
              <a:rPr lang="ru-RU" sz="3000" dirty="0" smtClean="0">
                <a:solidFill>
                  <a:srgbClr val="002060"/>
                </a:solidFill>
                <a:latin typeface="+mn-lt"/>
              </a:rPr>
              <a:t>характера за 2020 год</a:t>
            </a:r>
            <a:endParaRPr lang="ru-RU" sz="30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78443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097000" y="249000"/>
            <a:ext cx="5805390" cy="10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ИНЫЕ ДОХОДЫ</a:t>
            </a:r>
            <a:endParaRPr lang="ru-RU" sz="3200" b="1" dirty="0">
              <a:solidFill>
                <a:srgbClr val="FF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9956" y="1509000"/>
            <a:ext cx="88445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cs typeface="Times New Roman" panose="02020603050405020304" pitchFamily="18" charset="0"/>
              </a:rPr>
              <a:t>Государственный сертификат на МСК, если в 2020 г. был реализован целиком или частично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Пенсия государственная </a:t>
            </a:r>
            <a:r>
              <a:rPr 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и негосударственная пенсии</a:t>
            </a:r>
            <a:r>
              <a:rPr lang="ru-RU" sz="2400" b="1" dirty="0">
                <a:cs typeface="Times New Roman" panose="02020603050405020304" pitchFamily="18" charset="0"/>
              </a:rPr>
              <a:t> (при этом разные виды пенсий (по возрасту и пенсия военнослужащего) не следует </a:t>
            </a:r>
            <a:r>
              <a:rPr lang="ru-RU" sz="2400" b="1" dirty="0" smtClean="0">
                <a:cs typeface="Times New Roman" panose="02020603050405020304" pitchFamily="18" charset="0"/>
              </a:rPr>
              <a:t>суммировать)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cs typeface="Times New Roman" panose="02020603050405020304" pitchFamily="18" charset="0"/>
              </a:rPr>
              <a:t>Социальные выплаты, стипендии, алименты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>
                <a:cs typeface="Times New Roman" panose="02020603050405020304" pitchFamily="18" charset="0"/>
              </a:rPr>
              <a:t>Денежные средства полученные </a:t>
            </a:r>
            <a:r>
              <a:rPr lang="ru-RU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в порядке </a:t>
            </a:r>
            <a:r>
              <a:rPr lang="ru-RU" sz="24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ДАРЕНИЯ</a:t>
            </a:r>
            <a:r>
              <a:rPr lang="ru-RU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или </a:t>
            </a:r>
            <a:r>
              <a:rPr 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наследования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cs typeface="Times New Roman" panose="02020603050405020304" pitchFamily="18" charset="0"/>
              </a:rPr>
              <a:t>Доходы от сдачи в аренду имущества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cs typeface="Times New Roman" panose="02020603050405020304" pitchFamily="18" charset="0"/>
              </a:rPr>
              <a:t>Доходы от продажи имущества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cs typeface="Times New Roman" panose="02020603050405020304" pitchFamily="18" charset="0"/>
              </a:rPr>
              <a:t>Выигрыши </a:t>
            </a:r>
            <a:r>
              <a:rPr lang="ru-RU" sz="2400" b="1" dirty="0">
                <a:cs typeface="Times New Roman" panose="02020603050405020304" pitchFamily="18" charset="0"/>
              </a:rPr>
              <a:t>в лотереях, букмекерских конторах, тотализаторах, конкурсах и иных играх</a:t>
            </a:r>
            <a:endParaRPr lang="ru-RU" sz="2400" b="1" dirty="0" smtClean="0"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444" y="6033315"/>
            <a:ext cx="89070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Более полный перечень иных  </a:t>
            </a:r>
            <a:r>
              <a:rPr 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видов доходов приведен </a:t>
            </a:r>
            <a:r>
              <a:rPr 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в Методических </a:t>
            </a:r>
            <a:r>
              <a:rPr 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рекомендаций </a:t>
            </a:r>
            <a:r>
              <a:rPr 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МИНТРУДА РОССИИ</a:t>
            </a:r>
            <a:endParaRPr lang="ru-RU" sz="2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032197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294967295"/>
          </p:nvPr>
        </p:nvSpPr>
        <p:spPr>
          <a:xfrm>
            <a:off x="8559827" y="6470912"/>
            <a:ext cx="568350" cy="365125"/>
          </a:xfrm>
          <a:prstGeom prst="rect">
            <a:avLst/>
          </a:prstGeom>
        </p:spPr>
        <p:txBody>
          <a:bodyPr/>
          <a:lstStyle/>
          <a:p>
            <a:fld id="{23408147-E808-40ED-9077-E2DD68D7044F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42690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444" y="1764000"/>
            <a:ext cx="8925006" cy="4367963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Доходы по договорам «трейд-ин»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cs typeface="Times New Roman" panose="02020603050405020304" pitchFamily="18" charset="0"/>
              </a:rPr>
              <a:t>Страховые выплаты, в том числе по ДТП и т.д.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Выплаты денежных сумм, осуществленные на основании договоров страхования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cs typeface="Times New Roman" panose="02020603050405020304" pitchFamily="18" charset="0"/>
              </a:rPr>
              <a:t>Доход от продажи мелкого имущества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cs typeface="Times New Roman" panose="02020603050405020304" pitchFamily="18" charset="0"/>
              </a:rPr>
              <a:t>Денежные средства, полученные в связи с прощением долга (в том числе частичным)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cs typeface="Times New Roman" panose="02020603050405020304" pitchFamily="18" charset="0"/>
              </a:rPr>
              <a:t>Вознаграждения по гражданско-правовым договорам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cs typeface="Times New Roman" panose="02020603050405020304" pitchFamily="18" charset="0"/>
              </a:rPr>
              <a:t>Д</a:t>
            </a:r>
            <a:r>
              <a:rPr lang="ru-RU" sz="2400" b="1" dirty="0" smtClean="0">
                <a:cs typeface="Times New Roman" panose="02020603050405020304" pitchFamily="18" charset="0"/>
              </a:rPr>
              <a:t>оходы </a:t>
            </a:r>
            <a:r>
              <a:rPr lang="ru-RU" sz="2400" b="1" dirty="0">
                <a:cs typeface="Times New Roman" panose="02020603050405020304" pitchFamily="18" charset="0"/>
              </a:rPr>
              <a:t>по трудовым договорам по </a:t>
            </a:r>
            <a:r>
              <a:rPr lang="ru-RU" sz="2400" b="1" dirty="0" smtClean="0">
                <a:cs typeface="Times New Roman" panose="02020603050405020304" pitchFamily="18" charset="0"/>
              </a:rPr>
              <a:t>совместительству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cs typeface="Times New Roman" panose="02020603050405020304" pitchFamily="18" charset="0"/>
              </a:rPr>
              <a:t>В</a:t>
            </a:r>
            <a:r>
              <a:rPr lang="ru-RU" sz="2400" b="1" dirty="0" smtClean="0">
                <a:cs typeface="Times New Roman" panose="02020603050405020304" pitchFamily="18" charset="0"/>
              </a:rPr>
              <a:t>ыплаты</a:t>
            </a:r>
            <a:r>
              <a:rPr lang="ru-RU" sz="2400" b="1" dirty="0">
                <a:cs typeface="Times New Roman" panose="02020603050405020304" pitchFamily="18" charset="0"/>
              </a:rPr>
              <a:t>, связанные с гибелью (смертью), выплаченные </a:t>
            </a:r>
            <a:r>
              <a:rPr lang="ru-RU" sz="2400" b="1" dirty="0" smtClean="0">
                <a:cs typeface="Times New Roman" panose="02020603050405020304" pitchFamily="18" charset="0"/>
              </a:rPr>
              <a:t>наследникам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ПОСОБИЕ ПО ВРЕМЕННОЙ НЕТРУДОСПОСОБНОСТИ (ФСС)!!!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97000" y="249000"/>
            <a:ext cx="5805390" cy="10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ИНЫЕ ДОХОДЫ</a:t>
            </a:r>
            <a:endParaRPr lang="ru-RU" sz="3200" b="1" dirty="0">
              <a:solidFill>
                <a:srgbClr val="FF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444" y="6033315"/>
            <a:ext cx="89070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Более полный перечень иных  </a:t>
            </a:r>
            <a:r>
              <a:rPr 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видов доходов приведен </a:t>
            </a:r>
            <a:r>
              <a:rPr 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в Методических </a:t>
            </a:r>
            <a:r>
              <a:rPr 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рекомендаций </a:t>
            </a:r>
            <a:r>
              <a:rPr 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МИНТРУДА РОССИИ</a:t>
            </a:r>
            <a:endParaRPr lang="ru-RU" sz="2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62123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097000" y="249000"/>
            <a:ext cx="5805390" cy="10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ИНЫЕ ДОХОДЫ</a:t>
            </a:r>
            <a:endParaRPr lang="ru-RU" sz="3200" b="1" dirty="0">
              <a:solidFill>
                <a:srgbClr val="FF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629000"/>
            <a:ext cx="8982000" cy="5229000"/>
          </a:xfrm>
        </p:spPr>
        <p:txBody>
          <a:bodyPr>
            <a:normAutofit fontScale="92500" lnSpcReduction="20000"/>
          </a:bodyPr>
          <a:lstStyle/>
          <a:p>
            <a:pPr marL="433388" lvl="1" indent="-3429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200" b="1" dirty="0">
                <a:solidFill>
                  <a:srgbClr val="FF0000"/>
                </a:solidFill>
              </a:rPr>
              <a:t>ежемесячная денежная выплата на ребенка </a:t>
            </a:r>
            <a:r>
              <a:rPr lang="ru-RU" sz="2200" b="1" dirty="0"/>
              <a:t>в возрасте от </a:t>
            </a:r>
            <a:r>
              <a:rPr lang="ru-RU" sz="2200" b="1" dirty="0" smtClean="0"/>
              <a:t>3 </a:t>
            </a:r>
            <a:r>
              <a:rPr lang="ru-RU" sz="2200" b="1" dirty="0"/>
              <a:t>до </a:t>
            </a:r>
            <a:r>
              <a:rPr lang="ru-RU" sz="2200" b="1" dirty="0" smtClean="0"/>
              <a:t>7 </a:t>
            </a:r>
            <a:r>
              <a:rPr lang="ru-RU" sz="2200" b="1" dirty="0"/>
              <a:t>лет включительно </a:t>
            </a:r>
            <a:r>
              <a:rPr lang="ru-RU" sz="2200" b="1" dirty="0" smtClean="0"/>
              <a:t>(Указ </a:t>
            </a:r>
            <a:r>
              <a:rPr lang="ru-RU" sz="2200" b="1" dirty="0"/>
              <a:t>Президента </a:t>
            </a:r>
            <a:r>
              <a:rPr lang="ru-RU" sz="2200" b="1" dirty="0" smtClean="0"/>
              <a:t>РФ от </a:t>
            </a:r>
            <a:r>
              <a:rPr lang="ru-RU" sz="2200" b="1" dirty="0"/>
              <a:t>20 марта 2020 г. № </a:t>
            </a:r>
            <a:r>
              <a:rPr lang="ru-RU" sz="2200" b="1" dirty="0" smtClean="0"/>
              <a:t>199)</a:t>
            </a:r>
            <a:endParaRPr lang="ru-RU" sz="2200" b="1" dirty="0"/>
          </a:p>
          <a:p>
            <a:pPr marL="433388" lvl="1" indent="-3429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200" b="1" dirty="0">
                <a:solidFill>
                  <a:srgbClr val="FF0000"/>
                </a:solidFill>
              </a:rPr>
              <a:t>ежемесячная выплата</a:t>
            </a:r>
            <a:r>
              <a:rPr lang="ru-RU" sz="2200" b="1" dirty="0"/>
              <a:t> в целях обеспечения социальной поддержки семей, имеющих </a:t>
            </a:r>
            <a:r>
              <a:rPr lang="ru-RU" sz="2200" b="1" dirty="0" smtClean="0"/>
              <a:t>детей (Указ </a:t>
            </a:r>
            <a:r>
              <a:rPr lang="ru-RU" sz="2200" b="1" dirty="0"/>
              <a:t>Президента </a:t>
            </a:r>
            <a:r>
              <a:rPr lang="ru-RU" sz="2200" b="1" dirty="0" smtClean="0"/>
              <a:t>РФ </a:t>
            </a:r>
            <a:r>
              <a:rPr lang="ru-RU" sz="2200" b="1" dirty="0"/>
              <a:t>от 7 апреля 2020 г. № </a:t>
            </a:r>
            <a:r>
              <a:rPr lang="ru-RU" sz="2200" b="1" dirty="0" smtClean="0"/>
              <a:t>249)</a:t>
            </a:r>
            <a:endParaRPr lang="ru-RU" sz="2200" b="1" dirty="0"/>
          </a:p>
          <a:p>
            <a:pPr marL="433388" lvl="1" indent="-3429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200" b="1" dirty="0">
                <a:solidFill>
                  <a:srgbClr val="FF0000"/>
                </a:solidFill>
              </a:rPr>
              <a:t>субсидия</a:t>
            </a:r>
            <a:r>
              <a:rPr lang="ru-RU" sz="2200" b="1" dirty="0"/>
              <a:t>, предоставленная в соответствии с постановлением Правительства </a:t>
            </a:r>
            <a:r>
              <a:rPr lang="ru-RU" sz="2200" b="1" dirty="0" smtClean="0"/>
              <a:t>РФ от </a:t>
            </a:r>
            <a:r>
              <a:rPr lang="ru-RU" sz="2200" b="1" dirty="0"/>
              <a:t>29 мая 2020 г. № 783 </a:t>
            </a:r>
            <a:r>
              <a:rPr lang="ru-RU" sz="2200" b="1" dirty="0" smtClean="0"/>
              <a:t>физ. </a:t>
            </a:r>
            <a:r>
              <a:rPr lang="ru-RU" sz="2200" b="1" dirty="0"/>
              <a:t>лицам, в том числе </a:t>
            </a:r>
            <a:r>
              <a:rPr lang="ru-RU" sz="2200" b="1" dirty="0" smtClean="0"/>
              <a:t>ИП, </a:t>
            </a:r>
            <a:r>
              <a:rPr lang="ru-RU" sz="2200" b="1" dirty="0"/>
              <a:t>применявшим в 2019 году специальный налоговый режим "Налог на профессиональный доход", в условиях ухудшения ситуации в результате распространения новой </a:t>
            </a:r>
            <a:r>
              <a:rPr lang="ru-RU" sz="2200" b="1" dirty="0" err="1"/>
              <a:t>коронавирусной</a:t>
            </a:r>
            <a:r>
              <a:rPr lang="ru-RU" sz="2200" b="1" dirty="0"/>
              <a:t> </a:t>
            </a:r>
            <a:r>
              <a:rPr lang="ru-RU" sz="2200" b="1" dirty="0" smtClean="0"/>
              <a:t>инфекции</a:t>
            </a:r>
            <a:endParaRPr lang="ru-RU" sz="2200" b="1" dirty="0"/>
          </a:p>
          <a:p>
            <a:pPr marL="433388" lvl="1" indent="-3429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200" b="1" dirty="0">
                <a:solidFill>
                  <a:srgbClr val="FF0000"/>
                </a:solidFill>
              </a:rPr>
              <a:t>единовременная выплата гражданам </a:t>
            </a:r>
            <a:r>
              <a:rPr lang="ru-RU" sz="2200" b="1" dirty="0" smtClean="0">
                <a:solidFill>
                  <a:srgbClr val="FF0000"/>
                </a:solidFill>
              </a:rPr>
              <a:t>РФ</a:t>
            </a:r>
            <a:r>
              <a:rPr lang="ru-RU" sz="2200" b="1" dirty="0" smtClean="0"/>
              <a:t>, </a:t>
            </a:r>
            <a:r>
              <a:rPr lang="ru-RU" sz="2200" b="1" dirty="0"/>
              <a:t>проживающим на территории </a:t>
            </a:r>
            <a:r>
              <a:rPr lang="ru-RU" sz="2200" b="1" dirty="0" smtClean="0"/>
              <a:t>РФ и </a:t>
            </a:r>
            <a:r>
              <a:rPr lang="ru-RU" sz="2200" b="1" dirty="0"/>
              <a:t>являющимся родителями, усыновителями, опекунами, попечителями детей в возрасте до 16 лет, имеющих гражданство </a:t>
            </a:r>
            <a:r>
              <a:rPr lang="ru-RU" sz="2200" b="1" dirty="0" smtClean="0"/>
              <a:t>РФ (Указ </a:t>
            </a:r>
            <a:r>
              <a:rPr lang="ru-RU" sz="2200" b="1" dirty="0"/>
              <a:t>Президента </a:t>
            </a:r>
            <a:r>
              <a:rPr lang="ru-RU" sz="2200" b="1" dirty="0" smtClean="0"/>
              <a:t>РФ </a:t>
            </a:r>
            <a:r>
              <a:rPr lang="ru-RU" sz="2200" b="1" dirty="0"/>
              <a:t>от 23 июня 2020 г. № </a:t>
            </a:r>
            <a:r>
              <a:rPr lang="ru-RU" sz="2200" b="1" dirty="0" smtClean="0"/>
              <a:t>412)</a:t>
            </a:r>
          </a:p>
          <a:p>
            <a:pPr marL="433388" lvl="1" indent="-3429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200" b="1" dirty="0" smtClean="0">
                <a:solidFill>
                  <a:srgbClr val="FF0000"/>
                </a:solidFill>
              </a:rPr>
              <a:t>единовременная </a:t>
            </a:r>
            <a:r>
              <a:rPr lang="ru-RU" sz="2200" b="1" dirty="0">
                <a:solidFill>
                  <a:srgbClr val="FF0000"/>
                </a:solidFill>
              </a:rPr>
              <a:t>выплата гражданам </a:t>
            </a:r>
            <a:r>
              <a:rPr lang="ru-RU" sz="2200" b="1" dirty="0" smtClean="0">
                <a:solidFill>
                  <a:srgbClr val="FF0000"/>
                </a:solidFill>
              </a:rPr>
              <a:t>РФ</a:t>
            </a:r>
            <a:r>
              <a:rPr lang="ru-RU" sz="2200" b="1" dirty="0" smtClean="0"/>
              <a:t>, </a:t>
            </a:r>
            <a:r>
              <a:rPr lang="ru-RU" sz="2200" b="1" dirty="0"/>
              <a:t>проживающим на территории </a:t>
            </a:r>
            <a:r>
              <a:rPr lang="ru-RU" sz="2200" b="1" dirty="0" smtClean="0"/>
              <a:t>РФ </a:t>
            </a:r>
            <a:r>
              <a:rPr lang="ru-RU" sz="2200" b="1" dirty="0"/>
              <a:t>и являющимся родителями, усыновителями, опекунами, попечителями детей в возрасте до </a:t>
            </a:r>
            <a:r>
              <a:rPr lang="ru-RU" sz="2200" b="1" dirty="0" smtClean="0"/>
              <a:t>8 </a:t>
            </a:r>
            <a:r>
              <a:rPr lang="ru-RU" sz="2200" b="1" dirty="0"/>
              <a:t>лет, имеющих гражданство </a:t>
            </a:r>
            <a:r>
              <a:rPr lang="ru-RU" sz="2200" b="1" dirty="0" smtClean="0"/>
              <a:t>РФ (Указ </a:t>
            </a:r>
            <a:r>
              <a:rPr lang="ru-RU" sz="2200" b="1" dirty="0"/>
              <a:t>Президента </a:t>
            </a:r>
            <a:r>
              <a:rPr lang="ru-RU" sz="2200" b="1" dirty="0" smtClean="0"/>
              <a:t>РФ </a:t>
            </a:r>
            <a:r>
              <a:rPr lang="ru-RU" sz="2200" b="1" dirty="0"/>
              <a:t>от 17 декабря 2020 г. № </a:t>
            </a:r>
            <a:r>
              <a:rPr lang="ru-RU" sz="2200" b="1" dirty="0" smtClean="0"/>
              <a:t>797)</a:t>
            </a:r>
            <a:endParaRPr lang="ru-RU" sz="2200" b="1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354409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494" y="1689000"/>
            <a:ext cx="892750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358775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2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оплата командировок </a:t>
            </a:r>
            <a:r>
              <a:rPr lang="ru-RU" sz="2200" b="1" u="sng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 счет Работодателя</a:t>
            </a:r>
            <a:endParaRPr lang="ru-RU" sz="2200" b="1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2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оплата проезда к месту отпуска и обратно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перевод </a:t>
            </a:r>
            <a:r>
              <a:rPr lang="ru-RU" sz="22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денежных средств между банковскими счетами супругов и </a:t>
            </a:r>
            <a:r>
              <a:rPr lang="ru-RU" sz="2200" b="1" u="sng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НЕСОВЕРШЕННОЛЕТНИХ</a:t>
            </a:r>
            <a:r>
              <a:rPr lang="ru-RU" sz="22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u="sng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22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u="sng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(аналогично в части, касающейся наличности);</a:t>
            </a:r>
            <a:endParaRPr lang="ru-RU" sz="2200" b="1" u="sng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возврат </a:t>
            </a:r>
            <a:r>
              <a:rPr lang="ru-RU" sz="2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денежных средств по </a:t>
            </a:r>
            <a:r>
              <a:rPr lang="ru-RU" sz="2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несостоявшемуся </a:t>
            </a:r>
            <a:r>
              <a:rPr lang="ru-RU" sz="2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договору </a:t>
            </a:r>
            <a:r>
              <a:rPr lang="ru-RU" sz="2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купли-продажи;</a:t>
            </a:r>
            <a:endParaRPr lang="ru-RU" sz="22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социальный, имущественный налоговый вычет;</a:t>
            </a:r>
            <a:endParaRPr lang="ru-RU" sz="22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продажи различного вида подарочных сертификатов (карт), выпущенных предприятиями торговли;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бонусные баллы («</a:t>
            </a:r>
            <a:r>
              <a:rPr lang="ru-RU" sz="2200" b="1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кэшбэк</a:t>
            </a:r>
            <a:r>
              <a:rPr lang="ru-RU" sz="2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сервис»), </a:t>
            </a:r>
            <a:r>
              <a:rPr lang="ru-RU" sz="2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бонусов на накопительных </a:t>
            </a:r>
            <a:r>
              <a:rPr lang="ru-RU" sz="2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дисконтных картах;</a:t>
            </a:r>
            <a:endParaRPr lang="ru-RU" sz="22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вознаграждения </a:t>
            </a:r>
            <a:r>
              <a:rPr lang="ru-RU" sz="2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донорам за сданную кровь, ее </a:t>
            </a:r>
            <a:r>
              <a:rPr lang="ru-RU" sz="2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компоненты</a:t>
            </a:r>
          </a:p>
          <a:p>
            <a:pPr algn="ctr">
              <a:spcAft>
                <a:spcPts val="0"/>
              </a:spcAft>
            </a:pPr>
            <a:r>
              <a:rPr lang="ru-RU" sz="2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Более </a:t>
            </a:r>
            <a:r>
              <a:rPr lang="ru-RU" sz="2200" b="1" dirty="0">
                <a:solidFill>
                  <a:srgbClr val="FF0000"/>
                </a:solidFill>
                <a:cs typeface="Times New Roman" panose="02020603050405020304" pitchFamily="18" charset="0"/>
              </a:rPr>
              <a:t>полный перечень </a:t>
            </a:r>
            <a:r>
              <a:rPr lang="ru-RU" sz="2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приведен в Методических рекомендаций</a:t>
            </a:r>
            <a:endParaRPr lang="ru-RU" sz="22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377000" y="497193"/>
            <a:ext cx="7128792" cy="720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ДОХОДАМИ </a:t>
            </a:r>
            <a:r>
              <a:rPr lang="ru-RU" sz="3600" b="1" u="sng" dirty="0" smtClean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НЕ</a:t>
            </a:r>
            <a:r>
              <a:rPr lang="ru-RU" sz="3600" b="1" dirty="0" smtClean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 ЯВЛЯЮТСЯ</a:t>
            </a:r>
            <a:endParaRPr lang="ru-RU" sz="3600" b="1" dirty="0">
              <a:solidFill>
                <a:srgbClr val="FF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654930" y="6462974"/>
            <a:ext cx="427833" cy="365125"/>
          </a:xfrm>
          <a:prstGeom prst="rect">
            <a:avLst/>
          </a:prstGeom>
        </p:spPr>
        <p:txBody>
          <a:bodyPr/>
          <a:lstStyle/>
          <a:p>
            <a:fld id="{23408147-E808-40ED-9077-E2DD68D7044F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707506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44034" y="6481335"/>
            <a:ext cx="599966" cy="365125"/>
          </a:xfrm>
          <a:prstGeom prst="rect">
            <a:avLst/>
          </a:prstGeom>
        </p:spPr>
        <p:txBody>
          <a:bodyPr/>
          <a:lstStyle/>
          <a:p>
            <a:fld id="{23408147-E808-40ED-9077-E2DD68D7044F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/>
          <a:srcRect l="10422" t="7982" r="40353" b="3933"/>
          <a:stretch/>
        </p:blipFill>
        <p:spPr bwMode="auto">
          <a:xfrm>
            <a:off x="17302" y="-17957"/>
            <a:ext cx="6804698" cy="68252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6841088" y="1220468"/>
            <a:ext cx="2186768" cy="4320480"/>
          </a:xfrm>
          <a:prstGeom prst="wedgeRoundRectCallout">
            <a:avLst>
              <a:gd name="adj1" fmla="val -58837"/>
              <a:gd name="adj2" fmla="val -62915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Раздел 1 в целом за 2020 год (все доходы, полученные с 1 января по 31 декабря 2020 г.)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25222016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52000" y="549001"/>
            <a:ext cx="7335000" cy="49165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РАЗДЕЛ 2. СВЕДЕНИЯ О РАСХОДАХ</a:t>
            </a:r>
            <a:endParaRPr lang="ru-RU" sz="2800" b="1" dirty="0">
              <a:solidFill>
                <a:srgbClr val="FF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000" y="1658656"/>
            <a:ext cx="8865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cs typeface="Times New Roman" panose="02020603050405020304" pitchFamily="18" charset="0"/>
              </a:rPr>
              <a:t>Заполняется </a:t>
            </a:r>
            <a:r>
              <a:rPr lang="ru-RU" sz="2400" dirty="0">
                <a:cs typeface="Times New Roman" panose="02020603050405020304" pitchFamily="18" charset="0"/>
              </a:rPr>
              <a:t>только в случае, если </a:t>
            </a:r>
            <a:r>
              <a:rPr lang="ru-RU" sz="24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с 01.01.2020 по 31.12.2020</a:t>
            </a:r>
            <a:r>
              <a:rPr lang="ru-RU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sz="2400" dirty="0">
                <a:cs typeface="Times New Roman" panose="02020603050405020304" pitchFamily="18" charset="0"/>
              </a:rPr>
              <a:t>лицом,</a:t>
            </a:r>
            <a:r>
              <a:rPr lang="ru-RU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cs typeface="Times New Roman" panose="02020603050405020304" pitchFamily="18" charset="0"/>
              </a:rPr>
              <a:t>сдающим справку, </a:t>
            </a:r>
            <a:r>
              <a:rPr lang="ru-RU" sz="2400" dirty="0">
                <a:cs typeface="Times New Roman" panose="02020603050405020304" pitchFamily="18" charset="0"/>
              </a:rPr>
              <a:t>его супругой (супругом) и несовершеннолетними детьми </a:t>
            </a:r>
            <a:r>
              <a:rPr lang="ru-RU" sz="2400" b="1" cap="all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совершены расходы по  сделке </a:t>
            </a:r>
            <a:r>
              <a:rPr lang="ru-RU" sz="2400" b="1" cap="all" dirty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lang="ru-RU" sz="2400" b="1" cap="all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сделкам) </a:t>
            </a:r>
            <a:r>
              <a:rPr lang="ru-RU" sz="2400" dirty="0" smtClean="0">
                <a:cs typeface="Times New Roman" panose="02020603050405020304" pitchFamily="18" charset="0"/>
              </a:rPr>
              <a:t>по </a:t>
            </a:r>
            <a:r>
              <a:rPr lang="ru-RU" sz="2400" dirty="0">
                <a:cs typeface="Times New Roman" panose="02020603050405020304" pitchFamily="18" charset="0"/>
              </a:rPr>
              <a:t>приобретению земельного участка, другого объекта недвижимости, транспортного средства, ценных бумаг, </a:t>
            </a:r>
            <a:r>
              <a:rPr lang="ru-RU" sz="2400" dirty="0" smtClean="0">
                <a:cs typeface="Times New Roman" panose="02020603050405020304" pitchFamily="18" charset="0"/>
              </a:rPr>
              <a:t>акций, и </a:t>
            </a:r>
            <a:r>
              <a:rPr lang="ru-RU" sz="2400" b="1" dirty="0">
                <a:cs typeface="Times New Roman" panose="02020603050405020304" pitchFamily="18" charset="0"/>
              </a:rPr>
              <a:t>сумма</a:t>
            </a:r>
            <a:r>
              <a:rPr lang="ru-RU" sz="2400" dirty="0">
                <a:cs typeface="Times New Roman" panose="02020603050405020304" pitchFamily="18" charset="0"/>
              </a:rPr>
              <a:t> такой </a:t>
            </a:r>
            <a:r>
              <a:rPr lang="ru-RU" sz="2400" b="1" dirty="0">
                <a:cs typeface="Times New Roman" panose="02020603050405020304" pitchFamily="18" charset="0"/>
              </a:rPr>
              <a:t>сделки </a:t>
            </a:r>
            <a:r>
              <a:rPr lang="ru-RU" sz="2400" b="1" dirty="0" smtClean="0">
                <a:cs typeface="Times New Roman" panose="02020603050405020304" pitchFamily="18" charset="0"/>
              </a:rPr>
              <a:t>(сделок) </a:t>
            </a:r>
            <a:r>
              <a:rPr lang="ru-RU" sz="24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ПРЕВЫШАЕТ</a:t>
            </a:r>
            <a:r>
              <a:rPr lang="ru-RU" sz="2400" b="1" u="sng" dirty="0" smtClean="0">
                <a:cs typeface="Times New Roman" panose="02020603050405020304" pitchFamily="18" charset="0"/>
              </a:rPr>
              <a:t> </a:t>
            </a:r>
            <a:r>
              <a:rPr lang="ru-RU" sz="2400" b="1" u="sng" dirty="0">
                <a:cs typeface="Times New Roman" panose="02020603050405020304" pitchFamily="18" charset="0"/>
              </a:rPr>
              <a:t>общий доход данного лица и его супруги (супруга) </a:t>
            </a:r>
            <a:r>
              <a:rPr lang="ru-RU" sz="2400" b="1" u="sng" dirty="0" smtClean="0">
                <a:cs typeface="Times New Roman" panose="02020603050405020304" pitchFamily="18" charset="0"/>
              </a:rPr>
              <a:t>за три последних года</a:t>
            </a:r>
            <a:r>
              <a:rPr lang="ru-RU" sz="2400" dirty="0" smtClean="0">
                <a:cs typeface="Times New Roman" panose="02020603050405020304" pitchFamily="18" charset="0"/>
              </a:rPr>
              <a:t>, предшествующих 2020 году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(то есть за 2017, 2018 и 2019 годы)</a:t>
            </a:r>
          </a:p>
          <a:p>
            <a:pPr algn="ctr"/>
            <a:endParaRPr lang="ru-RU" sz="2400" b="1" u="sng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В </a:t>
            </a:r>
            <a:r>
              <a:rPr lang="ru-RU" sz="2200" b="1" dirty="0">
                <a:solidFill>
                  <a:srgbClr val="0070C0"/>
                </a:solidFill>
                <a:cs typeface="Times New Roman" panose="02020603050405020304" pitchFamily="18" charset="0"/>
              </a:rPr>
              <a:t>случае, если </a:t>
            </a:r>
            <a:r>
              <a:rPr lang="ru-RU" sz="22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осуществлены </a:t>
            </a:r>
            <a:r>
              <a:rPr lang="ru-RU" sz="2200" b="1" dirty="0">
                <a:solidFill>
                  <a:srgbClr val="0070C0"/>
                </a:solidFill>
                <a:cs typeface="Times New Roman" panose="02020603050405020304" pitchFamily="18" charset="0"/>
              </a:rPr>
              <a:t>расходы по соответствующей сделке (сделкам) до поступления на службу (работу), то в рамках декларационной кампании информация о данной сделке (сделках) не подлежит </a:t>
            </a:r>
            <a:r>
              <a:rPr lang="ru-RU" sz="22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отражению</a:t>
            </a:r>
            <a:endParaRPr lang="ru-RU" sz="22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49372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769" t="11482" r="10926" b="18204"/>
          <a:stretch/>
        </p:blipFill>
        <p:spPr bwMode="auto">
          <a:xfrm>
            <a:off x="0" y="-22256"/>
            <a:ext cx="90052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6417000" y="189001"/>
            <a:ext cx="2588282" cy="1394999"/>
          </a:xfrm>
          <a:prstGeom prst="wedgeRoundRectCallout">
            <a:avLst>
              <a:gd name="adj1" fmla="val -153893"/>
              <a:gd name="adj2" fmla="val -35638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Раздел 2 </a:t>
            </a:r>
            <a:r>
              <a:rPr lang="ru-RU" sz="2400" b="1" u="sng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в целом</a:t>
            </a:r>
            <a:r>
              <a:rPr lang="ru-RU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за 2020 год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29088294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2000" y="0"/>
            <a:ext cx="6525000" cy="23040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СИТУАЦИЯ 1: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Вы в браке </a:t>
            </a:r>
            <a:r>
              <a:rPr lang="ru-RU" sz="18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все 3 года </a:t>
            </a:r>
            <a:r>
              <a:rPr lang="ru-RU" sz="1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до совершения сделки и в момент совершения (исчисление с 01.01.2017)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Ваш доход за 2017, 2018, 2019 годы = 1 800 000 руб.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Доход супруги </a:t>
            </a:r>
            <a:r>
              <a:rPr lang="ru-RU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за </a:t>
            </a:r>
            <a:r>
              <a:rPr lang="ru-RU" sz="1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2017, 2018, 2019 </a:t>
            </a:r>
            <a:r>
              <a:rPr lang="ru-RU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годы = </a:t>
            </a:r>
            <a:r>
              <a:rPr lang="ru-RU" sz="1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900 </a:t>
            </a:r>
            <a:r>
              <a:rPr lang="ru-RU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000 </a:t>
            </a:r>
            <a:r>
              <a:rPr lang="ru-RU" sz="1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руб.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1 800 000 + 900 000 = 2 700 000 &lt; 3 000 000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СДЕЛКУ ПОКАЗЫВАЕМ В РАЗДЕЛЕ 2</a:t>
            </a:r>
            <a:endParaRPr lang="ru-RU" sz="1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&quot;картинки дом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" y="1712135"/>
            <a:ext cx="3281628" cy="24099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904615" y="5289000"/>
            <a:ext cx="8244408" cy="1473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ru-RU" sz="18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СИТУАЦИЯ 3: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ru-RU" sz="1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Вы в браке 1 год до совершения ВАМИ сделки либо холост (не замужем)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lang="ru-RU" sz="1800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Ваш доход за 2017, 2018, 2019 годы = 2 800 000 руб. </a:t>
            </a:r>
            <a:r>
              <a:rPr lang="ru-RU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&lt; 3 000 000 </a:t>
            </a:r>
            <a:endParaRPr lang="ru-RU" sz="1800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ru-RU" sz="1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СДЕЛКУ ПОКАЗЫВАЕМ В РАЗДЕЛЕ 2</a:t>
            </a:r>
            <a:endParaRPr lang="ru-RU" sz="1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-1825" y="88335"/>
            <a:ext cx="2813181" cy="1080120"/>
          </a:xfrm>
          <a:prstGeom prst="wedgeEllipseCallout">
            <a:avLst>
              <a:gd name="adj1" fmla="val 21709"/>
              <a:gd name="adj2" fmla="val 11394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Стоимость </a:t>
            </a:r>
            <a:endParaRPr lang="ru-RU" sz="20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3 </a:t>
            </a:r>
            <a:r>
              <a:rPr lang="ru-R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000 000 </a:t>
            </a:r>
            <a:r>
              <a:rPr lang="ru-RU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рублей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3711977" y="2349000"/>
            <a:ext cx="5432023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ru-RU" sz="1800" b="1" u="sng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СИТУАЦИЯ 2: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Вы в браке </a:t>
            </a:r>
            <a:r>
              <a:rPr lang="ru-RU" sz="1800" b="1" u="sng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все 3 года </a:t>
            </a:r>
            <a:r>
              <a:rPr lang="ru-RU" sz="1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до совершения </a:t>
            </a:r>
            <a:r>
              <a:rPr lang="ru-RU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сделки и в момент совершения (</a:t>
            </a:r>
            <a:r>
              <a:rPr lang="ru-RU" sz="1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исчисление с 01.01.2017)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ru-RU" sz="1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Ваш доход за 2017, 2018, 2019 годы = 1 600 000 руб.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ru-RU" sz="1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Доход супруги за 2017, 2018, 2019 годы = 1 450 000 руб.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ru-RU" sz="1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1 600 000 + 1 450 000 = 3 050 000 &gt; 3 000 000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ru-RU" sz="1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СДЕЛКУ </a:t>
            </a:r>
            <a:r>
              <a:rPr lang="ru-RU" sz="1800" b="1" u="sng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НЕ</a:t>
            </a:r>
            <a:r>
              <a:rPr lang="ru-RU" sz="1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ПОКАЗЫВАЕМ В РАЗДЕЛЕ 2</a:t>
            </a:r>
            <a:endParaRPr lang="ru-RU" sz="1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>
            <a:off x="356757" y="4209000"/>
            <a:ext cx="3168352" cy="1308232"/>
          </a:xfrm>
          <a:prstGeom prst="wedgeEllipseCallout">
            <a:avLst>
              <a:gd name="adj1" fmla="val 65207"/>
              <a:gd name="adj2" fmla="val 476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АНАЛОГИЧНО в отношении супруга (супруги)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36034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000" y="459000"/>
            <a:ext cx="8810537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 «Сведения о расходах» </a:t>
            </a:r>
          </a:p>
          <a:p>
            <a:pPr algn="ctr">
              <a:spcAft>
                <a:spcPts val="0"/>
              </a:spcAft>
            </a:pPr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ЗАПОЛНЯЕТСЯ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Aft>
                <a:spcPts val="0"/>
              </a:spcAft>
            </a:pPr>
            <a:endParaRPr lang="ru-RU" sz="2200" dirty="0"/>
          </a:p>
          <a:p>
            <a:pPr marL="1588" indent="357188" algn="just">
              <a:spcAft>
                <a:spcPts val="0"/>
              </a:spcAft>
              <a:buFontTx/>
              <a:buChar char="-"/>
            </a:pPr>
            <a:r>
              <a:rPr lang="ru-RU" sz="2200" dirty="0" smtClean="0"/>
              <a:t>  </a:t>
            </a:r>
            <a:r>
              <a:rPr lang="ru-RU" sz="2200" b="1" dirty="0" smtClean="0">
                <a:cs typeface="Times New Roman" panose="02020603050405020304" pitchFamily="18" charset="0"/>
              </a:rPr>
              <a:t>земельный </a:t>
            </a:r>
            <a:r>
              <a:rPr lang="ru-RU" sz="2200" b="1" dirty="0">
                <a:cs typeface="Times New Roman" panose="02020603050405020304" pitchFamily="18" charset="0"/>
              </a:rPr>
              <a:t>участок, другой объект недвижимости, транспортное средство, ценные бумаги, акции (доля участия, пай в уставном (складочном) капитале организации) приобретены в результате совершения </a:t>
            </a:r>
            <a:r>
              <a:rPr lang="ru-RU" sz="2200" b="1" u="sng" cap="all" dirty="0">
                <a:solidFill>
                  <a:srgbClr val="FF0000"/>
                </a:solidFill>
                <a:cs typeface="Times New Roman" panose="02020603050405020304" pitchFamily="18" charset="0"/>
              </a:rPr>
              <a:t>безвозмездной сделки</a:t>
            </a:r>
            <a:r>
              <a:rPr lang="ru-RU" sz="2200" b="1" dirty="0">
                <a:cs typeface="Times New Roman" panose="02020603050405020304" pitchFamily="18" charset="0"/>
              </a:rPr>
              <a:t> (</a:t>
            </a:r>
            <a:r>
              <a:rPr lang="ru-RU" sz="2200" b="1" i="1" dirty="0">
                <a:cs typeface="Times New Roman" panose="02020603050405020304" pitchFamily="18" charset="0"/>
              </a:rPr>
              <a:t>наследование, дарение</a:t>
            </a:r>
            <a:r>
              <a:rPr lang="ru-RU" sz="2200" b="1" dirty="0" smtClean="0">
                <a:cs typeface="Times New Roman" panose="02020603050405020304" pitchFamily="18" charset="0"/>
              </a:rPr>
              <a:t>)</a:t>
            </a:r>
          </a:p>
          <a:p>
            <a:pPr marL="1588" indent="357188" algn="just">
              <a:spcAft>
                <a:spcPts val="0"/>
              </a:spcAft>
              <a:buFontTx/>
              <a:buChar char="-"/>
            </a:pPr>
            <a:endParaRPr lang="ru-RU" sz="2200" b="1" dirty="0" smtClean="0">
              <a:cs typeface="Times New Roman" panose="02020603050405020304" pitchFamily="18" charset="0"/>
            </a:endParaRPr>
          </a:p>
          <a:p>
            <a:pPr marL="1588" indent="357188" algn="just">
              <a:spcAft>
                <a:spcPts val="0"/>
              </a:spcAft>
              <a:buFontTx/>
              <a:buChar char="-"/>
            </a:pPr>
            <a:r>
              <a:rPr lang="ru-RU" sz="2200" b="1" dirty="0" smtClean="0">
                <a:cs typeface="Times New Roman" panose="02020603050405020304" pitchFamily="18" charset="0"/>
              </a:rPr>
              <a:t>проведена государственная регистрация </a:t>
            </a:r>
            <a:r>
              <a:rPr lang="ru-RU" sz="2200" b="1" dirty="0">
                <a:cs typeface="Times New Roman" panose="02020603050405020304" pitchFamily="18" charset="0"/>
              </a:rPr>
              <a:t>права на недвижимое имущество </a:t>
            </a:r>
            <a:r>
              <a:rPr lang="ru-RU" sz="2200" b="1" u="sng" cap="all" dirty="0">
                <a:solidFill>
                  <a:srgbClr val="FF0000"/>
                </a:solidFill>
                <a:cs typeface="Times New Roman" panose="02020603050405020304" pitchFamily="18" charset="0"/>
              </a:rPr>
              <a:t>без совершения сделки</a:t>
            </a:r>
            <a:r>
              <a:rPr lang="ru-RU" sz="2200" b="1" dirty="0">
                <a:cs typeface="Times New Roman" panose="02020603050405020304" pitchFamily="18" charset="0"/>
              </a:rPr>
              <a:t> по приобретению данного имущества (например, возведение жилого дома на земельном участке</a:t>
            </a:r>
            <a:r>
              <a:rPr lang="ru-RU" sz="2200" b="1" dirty="0" smtClean="0">
                <a:cs typeface="Times New Roman" panose="02020603050405020304" pitchFamily="18" charset="0"/>
              </a:rPr>
              <a:t>)</a:t>
            </a:r>
          </a:p>
          <a:p>
            <a:pPr marL="1588" indent="357188" algn="just">
              <a:spcAft>
                <a:spcPts val="0"/>
              </a:spcAft>
              <a:buFontTx/>
              <a:buChar char="-"/>
            </a:pPr>
            <a:endParaRPr lang="ru-RU" sz="2200" b="1" dirty="0" smtClean="0">
              <a:cs typeface="Times New Roman" panose="02020603050405020304" pitchFamily="18" charset="0"/>
            </a:endParaRPr>
          </a:p>
          <a:p>
            <a:pPr marL="1588" indent="357188" algn="just">
              <a:spcAft>
                <a:spcPts val="0"/>
              </a:spcAft>
              <a:buFontTx/>
              <a:buChar char="-"/>
            </a:pPr>
            <a:r>
              <a:rPr lang="ru-RU" sz="2200" b="1" dirty="0" smtClean="0">
                <a:cs typeface="Times New Roman" panose="02020603050405020304" pitchFamily="18" charset="0"/>
              </a:rPr>
              <a:t>если </a:t>
            </a:r>
            <a:r>
              <a:rPr lang="ru-RU" sz="2200" b="1" dirty="0">
                <a:cs typeface="Times New Roman" panose="02020603050405020304" pitchFamily="18" charset="0"/>
              </a:rPr>
              <a:t>супругой (супругом) осуществлены расходы по соответствующей сделке (сделкам) </a:t>
            </a:r>
            <a:r>
              <a:rPr lang="ru-RU" sz="2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ДО ВСТУПЛЕНИЯ В БРАК</a:t>
            </a:r>
            <a:r>
              <a:rPr lang="ru-RU" sz="2200" b="1" dirty="0" smtClean="0">
                <a:cs typeface="Times New Roman" panose="02020603050405020304" pitchFamily="18" charset="0"/>
              </a:rPr>
              <a:t> </a:t>
            </a:r>
            <a:r>
              <a:rPr lang="ru-RU" sz="2200" b="1" dirty="0">
                <a:cs typeface="Times New Roman" panose="02020603050405020304" pitchFamily="18" charset="0"/>
              </a:rPr>
              <a:t>со служащим (</a:t>
            </a:r>
            <a:r>
              <a:rPr lang="ru-RU" sz="2200" b="1" dirty="0" smtClean="0">
                <a:cs typeface="Times New Roman" panose="02020603050405020304" pitchFamily="18" charset="0"/>
              </a:rPr>
              <a:t>работником, депутатом), </a:t>
            </a:r>
            <a:r>
              <a:rPr lang="ru-RU" sz="2200" b="1" dirty="0">
                <a:cs typeface="Times New Roman" panose="02020603050405020304" pitchFamily="18" charset="0"/>
              </a:rPr>
              <a:t>то в рамках декларационной кампании информация о данной</a:t>
            </a:r>
            <a:r>
              <a:rPr lang="ru-RU" sz="2200" dirty="0">
                <a:cs typeface="Times New Roman" panose="02020603050405020304" pitchFamily="18" charset="0"/>
              </a:rPr>
              <a:t> </a:t>
            </a:r>
            <a:r>
              <a:rPr lang="ru-RU" sz="2200" b="1" dirty="0">
                <a:cs typeface="Times New Roman" panose="02020603050405020304" pitchFamily="18" charset="0"/>
              </a:rPr>
              <a:t>сделке (сделках) не подлежит </a:t>
            </a:r>
            <a:r>
              <a:rPr lang="ru-RU" sz="2200" b="1" dirty="0" smtClean="0">
                <a:cs typeface="Times New Roman" panose="02020603050405020304" pitchFamily="18" charset="0"/>
              </a:rPr>
              <a:t>отражению</a:t>
            </a:r>
            <a:endParaRPr lang="ru-RU" sz="22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26445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64512" y="594000"/>
            <a:ext cx="7137488" cy="491655"/>
          </a:xfrm>
        </p:spPr>
        <p:txBody>
          <a:bodyPr>
            <a:noAutofit/>
          </a:bodyPr>
          <a:lstStyle/>
          <a:p>
            <a:pPr algn="ctr"/>
            <a:r>
              <a:rPr lang="ru-RU" sz="2700" b="1" dirty="0" smtClean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РАЗДЕЛ 3. СВЕДЕНИЯ ОБ ИМУЩЕСТВЕ</a:t>
            </a:r>
            <a:endParaRPr lang="ru-RU" sz="2700" b="1" dirty="0">
              <a:solidFill>
                <a:srgbClr val="FF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001" y="1689000"/>
            <a:ext cx="8729999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b="1" dirty="0">
                <a:cs typeface="Times New Roman" panose="02020603050405020304" pitchFamily="18" charset="0"/>
              </a:rPr>
              <a:t>Сведения об имуществе представляются </a:t>
            </a:r>
            <a:r>
              <a:rPr lang="ru-RU" sz="2700" b="1" dirty="0" smtClean="0"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cs typeface="Times New Roman" panose="02020603050405020304" pitchFamily="18" charset="0"/>
              </a:rPr>
            </a:br>
            <a:r>
              <a:rPr lang="ru-RU" sz="2700" b="1" dirty="0" smtClean="0">
                <a:cs typeface="Times New Roman" panose="02020603050405020304" pitchFamily="18" charset="0"/>
              </a:rPr>
              <a:t>по </a:t>
            </a:r>
            <a:r>
              <a:rPr lang="ru-RU" sz="2700" b="1" dirty="0">
                <a:cs typeface="Times New Roman" panose="02020603050405020304" pitchFamily="18" charset="0"/>
              </a:rPr>
              <a:t>состоянию </a:t>
            </a:r>
            <a:r>
              <a:rPr lang="ru-RU" sz="2700" b="1" dirty="0" smtClean="0">
                <a:cs typeface="Times New Roman" panose="02020603050405020304" pitchFamily="18" charset="0"/>
              </a:rPr>
              <a:t>на </a:t>
            </a:r>
            <a:r>
              <a:rPr lang="ru-RU" sz="28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ОТЧЕТНУЮ ДАТУ (31.12.2020 г.)</a:t>
            </a:r>
          </a:p>
          <a:p>
            <a:pPr algn="ctr"/>
            <a:endParaRPr lang="ru-RU" sz="2800" b="1" u="sng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cs typeface="Times New Roman" panose="02020603050405020304" pitchFamily="18" charset="0"/>
              </a:rPr>
              <a:t>Указанию подлежат все объекты недвижимости независимо от того, когда и где они были приобретены</a:t>
            </a:r>
            <a:r>
              <a:rPr lang="ru-RU" sz="2400" b="1" dirty="0">
                <a:cs typeface="Times New Roman" panose="02020603050405020304" pitchFamily="18" charset="0"/>
              </a:rPr>
              <a:t>, </a:t>
            </a:r>
            <a:r>
              <a:rPr lang="ru-RU" sz="2400" b="1" dirty="0" smtClean="0">
                <a:cs typeface="Times New Roman" panose="02020603050405020304" pitchFamily="18" charset="0"/>
              </a:rPr>
              <a:t>в том числе </a:t>
            </a:r>
            <a:r>
              <a:rPr lang="ru-RU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принадлежащие </a:t>
            </a:r>
            <a:r>
              <a:rPr 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на праве </a:t>
            </a:r>
            <a:r>
              <a:rPr lang="ru-RU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собственности ИНДИВИДУАЛЬНОМУ ПРЕДПРИНИМАТЕЛЮ</a:t>
            </a:r>
            <a:endParaRPr lang="ru-RU" sz="2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2000" y="5289000"/>
            <a:ext cx="8865000" cy="1380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Цифровые финансовые активы, цифровые права, утилитарные цифровые права, цифровая валюта </a:t>
            </a:r>
            <a:r>
              <a:rPr lang="ru-RU" sz="2000" b="1" u="sng" dirty="0" smtClean="0">
                <a:solidFill>
                  <a:schemeClr val="tx1"/>
                </a:solidFill>
              </a:rPr>
              <a:t>с 01.01.2021 г.</a:t>
            </a:r>
            <a:r>
              <a:rPr lang="ru-RU" sz="2000" b="1" dirty="0" smtClean="0">
                <a:solidFill>
                  <a:schemeClr val="tx1"/>
                </a:solidFill>
              </a:rPr>
              <a:t> признаются имуществом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49116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print"/>
          <a:srcRect l="16996" t="9977" r="31534" b="60636"/>
          <a:stretch/>
        </p:blipFill>
        <p:spPr bwMode="auto">
          <a:xfrm>
            <a:off x="17240" y="94368"/>
            <a:ext cx="6354760" cy="3122223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 cstate="print"/>
          <a:srcRect l="4810" t="9692" r="55104" b="36431"/>
          <a:stretch/>
        </p:blipFill>
        <p:spPr bwMode="auto">
          <a:xfrm>
            <a:off x="2983007" y="3378993"/>
            <a:ext cx="5112568" cy="3456384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516216" y="1914369"/>
            <a:ext cx="2510784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https://gossluzhba.gov.ru/anticorruption/spravki_bk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829000"/>
            <a:ext cx="2906584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hlinkClick r:id="rId4"/>
              </a:rPr>
              <a:t>http://www.kremlin.ru/structure/additional/12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393841" y="3513164"/>
            <a:ext cx="1850504" cy="1434083"/>
          </a:xfrm>
          <a:prstGeom prst="wedgeEllipseCallout">
            <a:avLst>
              <a:gd name="adj1" fmla="val 125230"/>
              <a:gd name="adj2" fmla="val 130281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9" name="Овальная выноска 8"/>
          <p:cNvSpPr/>
          <p:nvPr/>
        </p:nvSpPr>
        <p:spPr>
          <a:xfrm>
            <a:off x="393841" y="3510701"/>
            <a:ext cx="1850504" cy="1434083"/>
          </a:xfrm>
          <a:prstGeom prst="wedgeEllipseCallout">
            <a:avLst>
              <a:gd name="adj1" fmla="val 43213"/>
              <a:gd name="adj2" fmla="val -147774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ВЕРСИЯ 2.4.4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16216" y="260650"/>
            <a:ext cx="2304256" cy="136191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НАДО СКАЧАТЬ ПРОГРАММУ </a:t>
            </a:r>
          </a:p>
        </p:txBody>
      </p:sp>
    </p:spTree>
    <p:extLst>
      <p:ext uri="{BB962C8B-B14F-4D97-AF65-F5344CB8AC3E}">
        <p14:creationId xmlns="" xmlns:p14="http://schemas.microsoft.com/office/powerpoint/2010/main" val="41934976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18529" y="61630"/>
            <a:ext cx="334365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500" b="1" cap="all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Квартиры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1612" y="1715210"/>
            <a:ext cx="374734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500" b="1" cap="all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Гаражи</a:t>
            </a:r>
            <a:endParaRPr lang="ru-RU" sz="2500" b="1" cap="all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27000" y="514881"/>
            <a:ext cx="7065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на основании правоустанавливающих документов: свидетельство о праве собственности, выписка из ЕГРП,   ЕГРН</a:t>
            </a:r>
            <a:endParaRPr lang="ru-RU" sz="2400" b="1" dirty="0"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2000" y="2214554"/>
            <a:ext cx="88744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>
              <a:spcAft>
                <a:spcPts val="0"/>
              </a:spcAft>
            </a:pPr>
            <a:r>
              <a:rPr lang="ru-RU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Организованные места </a:t>
            </a:r>
            <a:r>
              <a:rPr lang="ru-RU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хранения автотранспорта </a:t>
            </a:r>
            <a:r>
              <a:rPr lang="ru-RU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– «гараж», «</a:t>
            </a:r>
            <a:r>
              <a:rPr lang="ru-RU" sz="2400" b="1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машино</a:t>
            </a:r>
            <a:r>
              <a:rPr lang="ru-RU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-место (паркинг)»</a:t>
            </a:r>
            <a:endParaRPr lang="ru-RU" sz="1000" b="1" dirty="0" smtClean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358775" algn="just">
              <a:spcAft>
                <a:spcPts val="0"/>
              </a:spcAft>
            </a:pPr>
            <a:r>
              <a:rPr lang="ru-RU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Земельный </a:t>
            </a:r>
            <a:r>
              <a:rPr lang="ru-RU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участок, на котором расположен гараж, в зависимости от наличия зарегистрированного права собственности подлежит указанию </a:t>
            </a:r>
            <a:r>
              <a:rPr lang="ru-RU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в разделе 3.1 </a:t>
            </a:r>
            <a:r>
              <a:rPr lang="ru-RU" sz="24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в разделе 6.1</a:t>
            </a:r>
          </a:p>
          <a:p>
            <a:pPr indent="358775" algn="just">
              <a:spcAft>
                <a:spcPts val="0"/>
              </a:spcAft>
            </a:pPr>
            <a:r>
              <a:rPr lang="ru-RU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Земля под надземными или подземными гаражными комплексами  </a:t>
            </a:r>
            <a:r>
              <a:rPr lang="ru-RU" sz="2400" b="1" u="sng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  указывается</a:t>
            </a:r>
          </a:p>
          <a:p>
            <a:pPr indent="358775" algn="just">
              <a:spcAft>
                <a:spcPts val="0"/>
              </a:spcAft>
            </a:pPr>
            <a:endParaRPr lang="ru-RU" sz="2400" b="1" u="sng" dirty="0" smtClean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8775" algn="just"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 УКАЗЫВАЕТСЯ </a:t>
            </a:r>
            <a:r>
              <a:rPr lang="ru-RU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земельный участок </a:t>
            </a:r>
            <a:r>
              <a:rPr lang="ru-RU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lang="ru-RU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ГСК </a:t>
            </a:r>
            <a:r>
              <a:rPr lang="ru-RU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и иных кооперативов в случае отсутствия </a:t>
            </a:r>
            <a:r>
              <a:rPr lang="ru-RU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прав </a:t>
            </a:r>
            <a:r>
              <a:rPr lang="ru-RU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собственности у лица</a:t>
            </a:r>
          </a:p>
        </p:txBody>
      </p:sp>
    </p:spTree>
    <p:extLst>
      <p:ext uri="{BB962C8B-B14F-4D97-AF65-F5344CB8AC3E}">
        <p14:creationId xmlns="" xmlns:p14="http://schemas.microsoft.com/office/powerpoint/2010/main" val="23069959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7627" y="0"/>
            <a:ext cx="85190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700" b="1" cap="all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Заполнение </a:t>
            </a:r>
            <a:r>
              <a:rPr lang="ru-RU" sz="27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графы «Вид имущества»</a:t>
            </a:r>
            <a:endParaRPr lang="ru-RU" sz="2700" b="1" cap="all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2540318738"/>
              </p:ext>
            </p:extLst>
          </p:nvPr>
        </p:nvGraphicFramePr>
        <p:xfrm>
          <a:off x="0" y="188641"/>
          <a:ext cx="9144000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4" name="Picture 6" descr="https://ribalych.ru/wp-content/uploads/2015/08/formula-sobstvennosti_15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12379"/>
            <a:ext cx="2376264" cy="1574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63233" y="6492875"/>
            <a:ext cx="413483" cy="365125"/>
          </a:xfrm>
        </p:spPr>
        <p:txBody>
          <a:bodyPr/>
          <a:lstStyle/>
          <a:p>
            <a:fld id="{23408147-E808-40ED-9077-E2DD68D7044F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874055" y="2401297"/>
            <a:ext cx="8086232" cy="1099056"/>
          </a:xfrm>
          <a:prstGeom prst="wedgeRoundRectCallout">
            <a:avLst>
              <a:gd name="adj1" fmla="val 30048"/>
              <a:gd name="adj2" fmla="val 45911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допускается объединение нескольких долей одного объекта имущества в качестве единого (каждая доля отражается отдельной строкой 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правоустанавливающему документу)</a:t>
            </a:r>
            <a:endParaRPr lang="ru-RU" sz="19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80175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933" t="12501" r="9783" b="32542"/>
          <a:stretch/>
        </p:blipFill>
        <p:spPr bwMode="auto">
          <a:xfrm>
            <a:off x="1" y="0"/>
            <a:ext cx="8801999" cy="66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вал 9"/>
          <p:cNvSpPr/>
          <p:nvPr/>
        </p:nvSpPr>
        <p:spPr>
          <a:xfrm>
            <a:off x="5742000" y="3312000"/>
            <a:ext cx="3240000" cy="2880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79069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30144" t="15068" r="1550" b="9041"/>
          <a:stretch>
            <a:fillRect/>
          </a:stretch>
        </p:blipFill>
        <p:spPr bwMode="auto">
          <a:xfrm>
            <a:off x="0" y="0"/>
            <a:ext cx="902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5247001" y="1778877"/>
            <a:ext cx="3686025" cy="1470124"/>
          </a:xfrm>
          <a:prstGeom prst="wedgeRoundRectCallout">
            <a:avLst>
              <a:gd name="adj1" fmla="val -86144"/>
              <a:gd name="adj2" fmla="val -76833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Раздел 3.2 по состоянию на ОТЧЕТНУЮ дату 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(31 декабря 2020 г.)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16232532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7000" y="658002"/>
            <a:ext cx="8492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3.2 ТРАНСПОРТНЫЕ СРЕДСТВА</a:t>
            </a:r>
            <a:endParaRPr lang="ru-RU" sz="3200" b="1" u="sng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869000"/>
            <a:ext cx="87124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казываются </a:t>
            </a:r>
            <a:r>
              <a:rPr lang="ru-RU" sz="2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сведения о транспортных </a:t>
            </a:r>
            <a:r>
              <a:rPr lang="ru-RU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средствах: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находящихся </a:t>
            </a:r>
            <a:r>
              <a:rPr lang="ru-RU" sz="2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собственности, независимо </a:t>
            </a:r>
            <a:r>
              <a:rPr lang="ru-RU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от времени и места приобретения (любой субъект РФ и государство)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переданные </a:t>
            </a:r>
            <a:r>
              <a:rPr lang="ru-RU" sz="2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пользование по </a:t>
            </a:r>
            <a:r>
              <a:rPr lang="ru-RU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доверенности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находящиеся </a:t>
            </a:r>
            <a:r>
              <a:rPr lang="ru-RU" sz="2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угоне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залоге у </a:t>
            </a:r>
            <a:r>
              <a:rPr lang="ru-RU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банка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полностью </a:t>
            </a:r>
            <a:r>
              <a:rPr lang="ru-RU" sz="2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негодные к </a:t>
            </a:r>
            <a:r>
              <a:rPr lang="ru-RU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эксплуатации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снятые </a:t>
            </a:r>
            <a:r>
              <a:rPr lang="ru-RU" sz="2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 регистрационного </a:t>
            </a:r>
            <a:r>
              <a:rPr lang="ru-RU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учета (но </a:t>
            </a:r>
            <a:r>
              <a:rPr lang="ru-RU" sz="2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утилизированные в установленном порядке, свидетельство об утилизации отсутствует)</a:t>
            </a:r>
          </a:p>
          <a:p>
            <a:pPr marL="285750" indent="-285750">
              <a:buFontTx/>
              <a:buChar char="-"/>
            </a:pPr>
            <a:r>
              <a:rPr lang="ru-RU" sz="2400" b="1" u="sng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ПРИНАДЛЕЖАЩИЕ ИНДИВИДУАЛЬНОМУ ПРЕДПРИНИМАТЕЛЮ</a:t>
            </a:r>
            <a:endParaRPr lang="ru-RU" sz="2400" b="1" u="sng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88822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9025" y="120864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 РАЗДЕЛА 3.2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36797343"/>
              </p:ext>
            </p:extLst>
          </p:nvPr>
        </p:nvGraphicFramePr>
        <p:xfrm>
          <a:off x="117001" y="820948"/>
          <a:ext cx="8954994" cy="584588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20638">
                  <a:extLst>
                    <a:ext uri="{9D8B030D-6E8A-4147-A177-3AD203B41FA5}">
                      <a16:colId xmlns="" xmlns:a16="http://schemas.microsoft.com/office/drawing/2014/main" val="3706119398"/>
                    </a:ext>
                  </a:extLst>
                </a:gridCol>
                <a:gridCol w="3349591">
                  <a:extLst>
                    <a:ext uri="{9D8B030D-6E8A-4147-A177-3AD203B41FA5}">
                      <a16:colId xmlns="" xmlns:a16="http://schemas.microsoft.com/office/drawing/2014/main" val="2665801327"/>
                    </a:ext>
                  </a:extLst>
                </a:gridCol>
                <a:gridCol w="1917633">
                  <a:extLst>
                    <a:ext uri="{9D8B030D-6E8A-4147-A177-3AD203B41FA5}">
                      <a16:colId xmlns="" xmlns:a16="http://schemas.microsoft.com/office/drawing/2014/main" val="1462325359"/>
                    </a:ext>
                  </a:extLst>
                </a:gridCol>
                <a:gridCol w="3167132">
                  <a:extLst>
                    <a:ext uri="{9D8B030D-6E8A-4147-A177-3AD203B41FA5}">
                      <a16:colId xmlns="" xmlns:a16="http://schemas.microsoft.com/office/drawing/2014/main" val="2336341769"/>
                    </a:ext>
                  </a:extLst>
                </a:gridCol>
              </a:tblGrid>
              <a:tr h="8436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br>
                        <a:rPr lang="ru-RU" sz="16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600" b="1" spc="-3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Вид, марка, модель транспортного средства, год изготовления</a:t>
                      </a:r>
                      <a:endParaRPr lang="ru-RU" sz="1600" b="1" spc="-3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</a:t>
                      </a:r>
                      <a:r>
                        <a:rPr lang="ru-RU" sz="1600" b="1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собственности</a:t>
                      </a:r>
                      <a:endParaRPr lang="ru-RU" sz="1600" b="1" spc="-3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регистрации</a:t>
                      </a:r>
                      <a:endParaRPr lang="ru-RU" sz="1600" b="1" spc="-3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6115683"/>
                  </a:ext>
                </a:extLst>
              </a:tr>
              <a:tr h="3567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3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spc="-3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spc="-3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spc="-3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spc="-3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29529188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spc="-3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6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Автомобили легковые:</a:t>
                      </a: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6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</a:t>
                      </a:r>
                      <a:r>
                        <a:rPr lang="en-US" sz="16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FIAT</a:t>
                      </a:r>
                      <a:r>
                        <a:rPr lang="ru-RU" sz="16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178</a:t>
                      </a:r>
                      <a:r>
                        <a:rPr lang="en-US" sz="16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CYN</a:t>
                      </a:r>
                      <a:r>
                        <a:rPr lang="ru-RU" sz="16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6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n-US" sz="1600" b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Albea</a:t>
                      </a:r>
                      <a:r>
                        <a:rPr lang="ru-RU" sz="16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2008</a:t>
                      </a:r>
                      <a:endParaRPr lang="ru-RU" sz="1600" b="1" spc="-3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индивидуальная</a:t>
                      </a:r>
                      <a:endParaRPr lang="ru-RU" sz="1600" b="1" spc="-3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ОГИБДД </a:t>
                      </a:r>
                      <a:r>
                        <a:rPr lang="ru-RU" sz="16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УМВД РФ </a:t>
                      </a:r>
                      <a:r>
                        <a:rPr lang="ru-RU" sz="1600" b="1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b="1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Ижемскому</a:t>
                      </a:r>
                      <a:r>
                        <a:rPr lang="ru-RU" sz="1600" b="1" spc="-3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району</a:t>
                      </a:r>
                      <a:endParaRPr lang="ru-RU" sz="1600" b="1" spc="-3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75135527"/>
                  </a:ext>
                </a:extLst>
              </a:tr>
              <a:tr h="2928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3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spc="-3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6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Автомобили </a:t>
                      </a:r>
                      <a:r>
                        <a:rPr lang="ru-RU" sz="1600" b="1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грузовые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spc="-3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4426408"/>
                  </a:ext>
                </a:extLst>
              </a:tr>
              <a:tr h="15612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3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spc="-3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600" b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Мототранспорные</a:t>
                      </a:r>
                      <a:r>
                        <a:rPr lang="ru-RU" sz="16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средства</a:t>
                      </a:r>
                      <a:r>
                        <a:rPr lang="ru-RU" sz="1600" b="1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600" b="1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Снегоход Тайга</a:t>
                      </a:r>
                      <a:r>
                        <a:rPr lang="ru-RU" sz="1600" b="1" spc="-3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Варяг 500, 2015</a:t>
                      </a:r>
                      <a:endParaRPr lang="ru-RU" sz="1600" b="1" spc="-3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-3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индивидуальная</a:t>
                      </a:r>
                      <a:endParaRPr kumimoji="0" lang="ru-RU" sz="1600" b="1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spc="-3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Государственная инспекция </a:t>
                      </a:r>
                      <a:br>
                        <a:rPr lang="ru-RU" sz="1600" b="1" kern="1200" spc="-3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1" kern="1200" spc="-3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надзору за техническим состоянием самоходных машин и других видов техники по  Ижемскому району</a:t>
                      </a:r>
                      <a:endParaRPr lang="ru-RU" sz="1600" b="1" kern="1200" spc="-3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98642130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3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spc="-3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6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Сельскохозяйственная </a:t>
                      </a:r>
                      <a:r>
                        <a:rPr lang="ru-RU" sz="1600" b="1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техника</a:t>
                      </a:r>
                      <a:endParaRPr lang="ru-RU" sz="1600" b="1" spc="-3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spc="-3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11556100"/>
                  </a:ext>
                </a:extLst>
              </a:tr>
              <a:tr h="662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3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spc="-3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600" b="1" kern="12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Водный транспорт</a:t>
                      </a:r>
                      <a:r>
                        <a:rPr lang="ru-RU" sz="1600" b="1" kern="1200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600" b="1" kern="1200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Моторная лодка</a:t>
                      </a:r>
                      <a:r>
                        <a:rPr lang="en-US" sz="1600" b="1" kern="1200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kern="1200" spc="-3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Faeton</a:t>
                      </a:r>
                      <a:r>
                        <a:rPr lang="ru-RU" sz="1600" b="1" kern="1200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2016</a:t>
                      </a:r>
                      <a:endParaRPr lang="ru-RU" sz="1600" b="1" kern="1200" spc="-3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индивидуальная</a:t>
                      </a:r>
                      <a:endParaRPr lang="ru-RU" sz="1600" b="1" kern="1200" spc="-3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ГИМС МЧС России по Республике Коми</a:t>
                      </a:r>
                      <a:r>
                        <a:rPr lang="ru-RU" sz="1600" b="1" kern="12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kern="1200" spc="-3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85697572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3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spc="-3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600" b="1" kern="12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Воздушный транспорт:</a:t>
                      </a:r>
                      <a:endParaRPr lang="ru-RU" sz="1600" b="1" kern="1200" spc="-3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kern="1200" spc="-3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kern="1200" spc="-3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40735165"/>
                  </a:ext>
                </a:extLst>
              </a:tr>
              <a:tr h="9909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3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 spc="-3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6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транспортные средства</a:t>
                      </a:r>
                      <a:r>
                        <a:rPr lang="ru-RU" sz="1600" b="1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600" b="1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ru-RU" sz="1600" b="1" kern="1200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Прицеп к легковым ТС М3СА817715,</a:t>
                      </a:r>
                      <a:r>
                        <a:rPr lang="ru-RU" sz="1600" b="1" kern="1200" spc="-3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2018</a:t>
                      </a:r>
                      <a:r>
                        <a:rPr lang="ru-RU" sz="1600" b="1" kern="1200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b="1" kern="1200" spc="-3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индивидуальная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spc="-3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ОГИБДД УМВД РФ </a:t>
                      </a:r>
                      <a:br>
                        <a:rPr lang="ru-RU" sz="1600" b="1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1600" b="1" spc="-3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Ижемскому</a:t>
                      </a:r>
                      <a:r>
                        <a:rPr lang="ru-RU" sz="1600" b="1" spc="-3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району </a:t>
                      </a:r>
                      <a:r>
                        <a:rPr lang="ru-RU" sz="1600" b="1" kern="1200" spc="-3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1187008</a:t>
                      </a:r>
                      <a:r>
                        <a:rPr lang="ru-RU" sz="1600" b="1" kern="1200" spc="-3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39586796"/>
                  </a:ext>
                </a:extLst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2862000" y="2253433"/>
            <a:ext cx="72008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220002" y="3069000"/>
            <a:ext cx="72008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949609" y="4933700"/>
            <a:ext cx="72008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872000" y="6106541"/>
            <a:ext cx="72008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69611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58" y="324000"/>
            <a:ext cx="914294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В РАЗДЕЛЕ 4 Указывается </a:t>
            </a:r>
            <a:r>
              <a:rPr lang="ru-RU" sz="2400" b="1" cap="all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24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ru-RU" sz="24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по </a:t>
            </a:r>
            <a:r>
              <a:rPr lang="ru-RU" sz="2400" b="1" cap="all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состоянию на ОТЧЕТНУЮ </a:t>
            </a:r>
            <a:r>
              <a:rPr lang="ru-RU" sz="24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ДАТУ </a:t>
            </a:r>
          </a:p>
          <a:p>
            <a:pPr algn="ctr">
              <a:spcAft>
                <a:spcPts val="0"/>
              </a:spcAft>
            </a:pPr>
            <a:r>
              <a:rPr lang="ru-RU" sz="22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(</a:t>
            </a:r>
            <a:r>
              <a:rPr lang="ru-RU" sz="2200" b="1" cap="all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31 декабря 2020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г.)</a:t>
            </a:r>
          </a:p>
          <a:p>
            <a:pPr algn="ctr">
              <a:spcAft>
                <a:spcPts val="0"/>
              </a:spcAft>
            </a:pPr>
            <a:endParaRPr lang="ru-RU" sz="2200" b="1" cap="all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963" indent="360363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счета </a:t>
            </a:r>
            <a:r>
              <a:rPr lang="ru-RU" sz="2200" b="1" u="sng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200" b="1" u="sng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нулевым остатком</a:t>
            </a:r>
            <a:r>
              <a:rPr lang="ru-RU" sz="22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80963" indent="360363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счета, совершение операций по которым осуществляется с использованием расчетных (дебетовых) карт, социальных карт, платежных карт для зачисления пенсий</a:t>
            </a:r>
          </a:p>
          <a:p>
            <a:pPr marL="80963" indent="360363"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счета </a:t>
            </a:r>
            <a:r>
              <a:rPr lang="ru-RU" sz="22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(вклады) в иностранных банках, </a:t>
            </a:r>
            <a:r>
              <a:rPr lang="ru-RU" sz="22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расположенных за </a:t>
            </a:r>
            <a:r>
              <a:rPr lang="ru-RU" sz="22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пределами </a:t>
            </a:r>
            <a:r>
              <a:rPr lang="ru-RU" sz="22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</a:p>
          <a:p>
            <a:pPr marL="80963" indent="360363">
              <a:buFont typeface="Arial" pitchFamily="34" charset="0"/>
              <a:buChar char="•"/>
            </a:pPr>
            <a:r>
              <a:rPr lang="ru-RU" sz="2200" b="1" u="sng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счета, открытые для погашения кредита</a:t>
            </a:r>
            <a:endParaRPr lang="ru-RU" sz="2200" b="1" dirty="0" smtClean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963" indent="360363"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счета, по которым операции совершались с использованием различных карт, в случае их окончания действия, при условии, что счет не закрыт банком по письменному заявлению владельца счета</a:t>
            </a:r>
          </a:p>
          <a:p>
            <a:pPr marL="80963" indent="360363">
              <a:buFont typeface="Arial" pitchFamily="34" charset="0"/>
              <a:buChar char="•"/>
            </a:pPr>
            <a:r>
              <a:rPr lang="ru-RU" sz="22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СЧЕТА </a:t>
            </a:r>
            <a:r>
              <a:rPr lang="ru-RU" sz="22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ИНДИВИДУАЛЬНОГО ПРЕДПРИНИМАТЕЛЯ (выписка о движении денежных средств </a:t>
            </a:r>
            <a:r>
              <a:rPr lang="ru-RU" sz="2200" b="1" u="sng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 требуется</a:t>
            </a:r>
            <a:r>
              <a:rPr lang="ru-RU" sz="22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990600" indent="360363">
              <a:buFont typeface="Arial" pitchFamily="34" charset="0"/>
              <a:buChar char="•"/>
              <a:tabLst>
                <a:tab pos="990600" algn="l"/>
              </a:tabLst>
            </a:pPr>
            <a:r>
              <a:rPr lang="ru-RU" sz="22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НОМИНАЛЬНЫЙ СЧЕТ</a:t>
            </a:r>
            <a:endParaRPr lang="en-US" sz="2200" b="1" dirty="0" smtClean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0600" indent="360363">
              <a:buFont typeface="Arial" pitchFamily="34" charset="0"/>
              <a:buChar char="•"/>
              <a:tabLst>
                <a:tab pos="990600" algn="l"/>
              </a:tabLst>
            </a:pPr>
            <a:r>
              <a:rPr lang="ru-RU" sz="22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СЧЕТ ЭСКРОУ</a:t>
            </a:r>
            <a:endParaRPr lang="ru-RU" sz="22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30808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279" t="12210" r="4751" b="31569"/>
          <a:stretch/>
        </p:blipFill>
        <p:spPr bwMode="auto">
          <a:xfrm>
            <a:off x="0" y="-16787"/>
            <a:ext cx="9144000" cy="60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432000" y="4689000"/>
            <a:ext cx="3555000" cy="1740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53767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28209177"/>
              </p:ext>
            </p:extLst>
          </p:nvPr>
        </p:nvGraphicFramePr>
        <p:xfrm>
          <a:off x="3" y="1628999"/>
          <a:ext cx="9108207" cy="529899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29858">
                  <a:extLst>
                    <a:ext uri="{9D8B030D-6E8A-4147-A177-3AD203B41FA5}">
                      <a16:colId xmlns="" xmlns:a16="http://schemas.microsoft.com/office/drawing/2014/main" val="2881265457"/>
                    </a:ext>
                  </a:extLst>
                </a:gridCol>
                <a:gridCol w="2979042">
                  <a:extLst>
                    <a:ext uri="{9D8B030D-6E8A-4147-A177-3AD203B41FA5}">
                      <a16:colId xmlns="" xmlns:a16="http://schemas.microsoft.com/office/drawing/2014/main" val="874597899"/>
                    </a:ext>
                  </a:extLst>
                </a:gridCol>
                <a:gridCol w="1493149">
                  <a:extLst>
                    <a:ext uri="{9D8B030D-6E8A-4147-A177-3AD203B41FA5}">
                      <a16:colId xmlns="" xmlns:a16="http://schemas.microsoft.com/office/drawing/2014/main" val="983599090"/>
                    </a:ext>
                  </a:extLst>
                </a:gridCol>
                <a:gridCol w="1229882">
                  <a:extLst>
                    <a:ext uri="{9D8B030D-6E8A-4147-A177-3AD203B41FA5}">
                      <a16:colId xmlns="" xmlns:a16="http://schemas.microsoft.com/office/drawing/2014/main" val="3792593874"/>
                    </a:ext>
                  </a:extLst>
                </a:gridCol>
                <a:gridCol w="1365145">
                  <a:extLst>
                    <a:ext uri="{9D8B030D-6E8A-4147-A177-3AD203B41FA5}">
                      <a16:colId xmlns="" xmlns:a16="http://schemas.microsoft.com/office/drawing/2014/main" val="1025450950"/>
                    </a:ext>
                  </a:extLst>
                </a:gridCol>
                <a:gridCol w="1511131">
                  <a:extLst>
                    <a:ext uri="{9D8B030D-6E8A-4147-A177-3AD203B41FA5}">
                      <a16:colId xmlns="" xmlns:a16="http://schemas.microsoft.com/office/drawing/2014/main" val="3308364349"/>
                    </a:ext>
                  </a:extLst>
                </a:gridCol>
              </a:tblGrid>
              <a:tr h="13492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b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35" marR="17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 адрес банка или иной кредитной организации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35" marR="17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и валюта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счета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35" marR="17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открытия счета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35" marR="17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Остаток на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счете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(руб.)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35" marR="17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поступивших на счет денежных средств</a:t>
                      </a:r>
                      <a:r>
                        <a:rPr lang="ru-RU" sz="16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(руб.)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35" marR="17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64623082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35" marR="17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35" marR="17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35" marR="17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35" marR="17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35" marR="17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35" marR="17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72337489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35" marR="17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ПАО Сбербанк, </a:t>
                      </a:r>
                      <a:b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 отделение 8617/5, Республика Коми,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г.Сыктывкар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b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ул.Бабушкина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д.31,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счет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 </a:t>
                      </a:r>
                      <a:r>
                        <a:rPr lang="ru-RU" sz="1600" b="1" kern="1200" spc="-13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40807810567894561234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35" marR="17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Текущий, рубль</a:t>
                      </a:r>
                      <a:endParaRPr lang="ru-RU" sz="1600" b="1" kern="1200" spc="-13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5" marR="17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08.10.2016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35" marR="17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36 528,41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35" marR="17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35" marR="17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41445433"/>
                  </a:ext>
                </a:extLst>
              </a:tr>
              <a:tr h="18364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35" marR="17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«Райффайзенбанк», Республика Коми, </a:t>
                      </a:r>
                      <a:r>
                        <a:rPr lang="ru-RU" sz="16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г.Сыктывкар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ru-RU" sz="16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ул.Первомайская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д.62,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счет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 </a:t>
                      </a:r>
                    </a:p>
                    <a:p>
                      <a:pPr marL="358775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spc="-13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42307810007894561257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035" marR="17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Депозитный, рубль</a:t>
                      </a:r>
                      <a:endParaRPr lang="ru-RU" sz="1600" b="1" kern="1200" spc="-13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035" marR="170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12.03.2008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1" marB="647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500 000,00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1" marB="647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10 000 000 Выписка от 21.01.2020 </a:t>
                      </a:r>
                      <a:br>
                        <a:rPr lang="ru-RU" sz="16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123 прилагается </a:t>
                      </a:r>
                      <a:br>
                        <a:rPr lang="ru-RU" sz="16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 л.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1" marB="647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33899749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9512" y="489001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-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ЗАПОЛНЕНИЯ РАЗДЕЛА </a:t>
            </a:r>
            <a:r>
              <a:rPr lang="ru-RU" sz="2400" b="1" spc="-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spc="-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53424" y="4194000"/>
            <a:ext cx="3312368" cy="720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32000" y="6075990"/>
            <a:ext cx="3312368" cy="7647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977000" y="2993816"/>
            <a:ext cx="1296144" cy="6480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407001" y="4353485"/>
            <a:ext cx="1862925" cy="26033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69848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000" y="1606913"/>
            <a:ext cx="9000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200" b="1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200" b="1" u="sng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Графа 6 «Сумма </a:t>
            </a:r>
            <a:r>
              <a:rPr lang="ru-RU" sz="2200" b="1" u="sng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поступивших на счет денежных </a:t>
            </a:r>
            <a:r>
              <a:rPr lang="ru-RU" sz="2200" b="1" u="sng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средств»</a:t>
            </a:r>
            <a:r>
              <a:rPr lang="ru-RU" sz="22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заполняется только в случае, если общая сумма денежных поступлений на счет за отчетный период превышает общий доход </a:t>
            </a:r>
            <a:r>
              <a:rPr lang="ru-RU" sz="22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лица, сдающего справку, и </a:t>
            </a:r>
            <a:r>
              <a:rPr lang="ru-RU" sz="22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22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супруги (супруги) </a:t>
            </a:r>
            <a:r>
              <a:rPr lang="ru-RU" sz="22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2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2018, 2019 и 2020 годы </a:t>
            </a:r>
            <a:r>
              <a:rPr lang="ru-RU" sz="22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(ЗА ОТЧЕТНЫЙ ПЕРИОД И ДВА ПРЕДШЕСТВУЮЩИХ ГОДА)</a:t>
            </a:r>
          </a:p>
          <a:p>
            <a:pPr indent="342900" algn="just">
              <a:spcAft>
                <a:spcPts val="0"/>
              </a:spcAft>
            </a:pPr>
            <a:endParaRPr lang="ru-RU" sz="2200" b="1" dirty="0" smtClean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2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этом в данной графе следует сделать специальную пометку </a:t>
            </a:r>
            <a:r>
              <a:rPr lang="ru-RU" sz="22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«Выписка </a:t>
            </a:r>
            <a:r>
              <a:rPr lang="ru-RU" sz="22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2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______ </a:t>
            </a:r>
            <a:r>
              <a:rPr lang="ru-RU" sz="22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u-RU" sz="22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___ </a:t>
            </a:r>
            <a:r>
              <a:rPr lang="ru-RU" sz="22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прилагается на ____ л</a:t>
            </a:r>
            <a:r>
              <a:rPr lang="ru-RU" sz="22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</a:p>
          <a:p>
            <a:pPr algn="just"/>
            <a:endParaRPr lang="ru-RU" sz="2200" b="1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u="sng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ВЫПИСКА СТАНОВИТСЯ НЕОТЪЕМЛЕМЫМ ПРИЛОЖЕНИЕМ  К СПРАВКЕ!!!</a:t>
            </a:r>
          </a:p>
          <a:p>
            <a:pPr algn="just"/>
            <a:endParaRPr lang="ru-RU" sz="2200" b="1" dirty="0" smtClean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50" algn="ctr"/>
            <a:r>
              <a:rPr lang="ru-RU" sz="2200" b="1" u="sng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графе «Наименование и адрес банка или иной кредитной организации»</a:t>
            </a:r>
            <a:r>
              <a:rPr lang="ru-RU" sz="2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рекомендуется указывать юридический адрес </a:t>
            </a:r>
            <a:r>
              <a:rPr lang="ru-RU" sz="2200" b="1" u="sng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отделения</a:t>
            </a:r>
            <a:r>
              <a:rPr lang="ru-RU" sz="22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кредитной организации, в которой открыт счет</a:t>
            </a:r>
            <a:endParaRPr lang="ru-RU" sz="2200" b="1" dirty="0" smtClean="0">
              <a:solidFill>
                <a:srgbClr val="FF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51894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32000" y="14860"/>
            <a:ext cx="7650000" cy="98072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КУДА НАДО СХОДИТЬ ЗА СПРАВКАМИ О СВОИХ ДОХОДАХ И ИМУЩЕСТВЕ</a:t>
            </a:r>
            <a:endParaRPr lang="ru-RU" sz="2800" b="1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17000" y="999000"/>
            <a:ext cx="8919496" cy="5859000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cs typeface="Times New Roman" pitchFamily="18" charset="0"/>
              </a:rPr>
              <a:t>В ТЕРРИТОРИАЛЬНЫЕ ПОДРАЗДЕЛЕНИЯ: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000" b="1" dirty="0" smtClean="0">
              <a:cs typeface="Times New Roman" pitchFamily="18" charset="0"/>
            </a:endParaRP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 smtClean="0">
                <a:solidFill>
                  <a:srgbClr val="FF0000"/>
                </a:solidFill>
                <a:cs typeface="Times New Roman" pitchFamily="18" charset="0"/>
              </a:rPr>
              <a:t>Пенсионного </a:t>
            </a:r>
            <a:r>
              <a:rPr 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фонда </a:t>
            </a:r>
            <a:r>
              <a:rPr lang="ru-RU" sz="2000" b="1" dirty="0" smtClean="0">
                <a:cs typeface="Times New Roman" panose="02020603050405020304" pitchFamily="18" charset="0"/>
              </a:rPr>
              <a:t>(справка о </a:t>
            </a:r>
            <a:r>
              <a:rPr lang="ru-RU" sz="2000" b="1" dirty="0">
                <a:cs typeface="Times New Roman" panose="02020603050405020304" pitchFamily="18" charset="0"/>
              </a:rPr>
              <a:t>размере </a:t>
            </a:r>
            <a:r>
              <a:rPr lang="ru-RU" sz="2000" b="1" dirty="0" smtClean="0">
                <a:cs typeface="Times New Roman" panose="02020603050405020304" pitchFamily="18" charset="0"/>
              </a:rPr>
              <a:t>полученной пенсии </a:t>
            </a:r>
            <a:r>
              <a:rPr lang="ru-RU" sz="2000" b="1" dirty="0">
                <a:cs typeface="Times New Roman" panose="02020603050405020304" pitchFamily="18" charset="0"/>
              </a:rPr>
              <a:t>и иных </a:t>
            </a:r>
            <a:r>
              <a:rPr lang="ru-RU" sz="2000" b="1" dirty="0" smtClean="0">
                <a:cs typeface="Times New Roman" panose="02020603050405020304" pitchFamily="18" charset="0"/>
              </a:rPr>
              <a:t>выплатах: ветераны боевых действий, пособие на погребение);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Центра социальной защиты населения </a:t>
            </a:r>
            <a:r>
              <a:rPr lang="ru-RU" sz="2000" b="1" dirty="0" smtClean="0">
                <a:cs typeface="Times New Roman" panose="02020603050405020304" pitchFamily="18" charset="0"/>
              </a:rPr>
              <a:t>(справка о </a:t>
            </a:r>
            <a:r>
              <a:rPr lang="ru-RU" sz="2000" b="1" dirty="0">
                <a:cs typeface="Times New Roman" panose="02020603050405020304" pitchFamily="18" charset="0"/>
              </a:rPr>
              <a:t>мерах социальной поддержки, </a:t>
            </a:r>
            <a:r>
              <a:rPr lang="ru-RU" sz="2000" b="1" dirty="0" smtClean="0">
                <a:cs typeface="Times New Roman" panose="02020603050405020304" pitchFamily="18" charset="0"/>
              </a:rPr>
              <a:t>о получении единовременных выплат, различных пособий и т.д.);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Центра </a:t>
            </a:r>
            <a:r>
              <a:rPr 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занятости населения</a:t>
            </a:r>
            <a:r>
              <a:rPr lang="ru-RU" sz="2000" b="1" dirty="0"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cs typeface="Times New Roman" panose="02020603050405020304" pitchFamily="18" charset="0"/>
              </a:rPr>
              <a:t>(справка о </a:t>
            </a:r>
            <a:r>
              <a:rPr lang="ru-RU" sz="2000" b="1" dirty="0">
                <a:cs typeface="Times New Roman" panose="02020603050405020304" pitchFamily="18" charset="0"/>
              </a:rPr>
              <a:t>размере </a:t>
            </a:r>
            <a:r>
              <a:rPr lang="ru-RU" sz="2000" b="1" dirty="0" smtClean="0">
                <a:cs typeface="Times New Roman" panose="02020603050405020304" pitchFamily="18" charset="0"/>
              </a:rPr>
              <a:t>пособия по безработице, о временной занятости несовершеннолетних);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ГИБДД</a:t>
            </a:r>
            <a:r>
              <a:rPr lang="ru-RU" sz="2000" b="1" dirty="0" smtClean="0">
                <a:cs typeface="Times New Roman" panose="02020603050405020304" pitchFamily="18" charset="0"/>
              </a:rPr>
              <a:t> (о зарегистрированных на ваше имя транспортных средствах и прицепах);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ГИМС </a:t>
            </a:r>
            <a:r>
              <a:rPr lang="ru-RU" sz="2000" b="1" dirty="0" smtClean="0">
                <a:cs typeface="Times New Roman" panose="02020603050405020304" pitchFamily="18" charset="0"/>
              </a:rPr>
              <a:t>(о зарегистрированном водном транспорте);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Технадзор</a:t>
            </a:r>
            <a:r>
              <a:rPr lang="ru-RU" sz="2000" b="1" dirty="0" smtClean="0">
                <a:cs typeface="Times New Roman" panose="02020603050405020304" pitchFamily="18" charset="0"/>
              </a:rPr>
              <a:t> (о зарегистрированных снегоходах, тракторах);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Службы судебных приставов </a:t>
            </a:r>
            <a:r>
              <a:rPr lang="ru-RU" sz="2000" b="1" dirty="0" smtClean="0">
                <a:cs typeface="Times New Roman" panose="02020603050405020304" pitchFamily="18" charset="0"/>
              </a:rPr>
              <a:t>(о наличии исполнительных производств, взысканных суммах в Вашу пользу, а также где Вы являетесь должником на сумму равную или свыше 500 000 руб.)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Налоговые органы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62406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30518" y="6528850"/>
            <a:ext cx="413483" cy="365125"/>
          </a:xfrm>
        </p:spPr>
        <p:txBody>
          <a:bodyPr/>
          <a:lstStyle/>
          <a:p>
            <a:fld id="{23408147-E808-40ED-9077-E2DD68D7044F}" type="slidenum">
              <a:rPr lang="ru-RU" smtClean="0"/>
              <a:pPr/>
              <a:t>30</a:t>
            </a:fld>
            <a:endParaRPr lang="ru-RU" dirty="0"/>
          </a:p>
        </p:txBody>
      </p:sp>
      <p:sp>
        <p:nvSpPr>
          <p:cNvPr id="3" name="Овал 2"/>
          <p:cNvSpPr/>
          <p:nvPr/>
        </p:nvSpPr>
        <p:spPr>
          <a:xfrm rot="16200000">
            <a:off x="-1300720" y="2996679"/>
            <a:ext cx="3960440" cy="945000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Поступило на счет  </a:t>
            </a:r>
          </a:p>
          <a:p>
            <a:pPr algn="ctr"/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10 000 000 </a:t>
            </a:r>
            <a:endParaRPr lang="ru-RU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62001" y="207255"/>
            <a:ext cx="7064999" cy="194671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браке с 01.01.2018 по 31.12.2020</a:t>
            </a:r>
          </a:p>
          <a:p>
            <a:pPr algn="ctr"/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 доход за 2018, 2019, 2020 годы – 6 800 000 рублей</a:t>
            </a:r>
          </a:p>
          <a:p>
            <a:pPr algn="ctr"/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 супруги за 2018, 2019, 2020 годы – 4 200 000 рублей</a:t>
            </a:r>
          </a:p>
          <a:p>
            <a:pPr algn="ctr"/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Итого: 11 000 000 рублей &gt; 10 000 000 рублей</a:t>
            </a:r>
          </a:p>
          <a:p>
            <a:pPr algn="ctr"/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ЗАПОЛНЯЕМ ГРАФУ 6</a:t>
            </a:r>
            <a:endParaRPr lang="ru-RU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62001" y="4677059"/>
            <a:ext cx="7064998" cy="18235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браке 1-2 года или холост (не замужем)</a:t>
            </a:r>
          </a:p>
          <a:p>
            <a:pPr algn="ctr"/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 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 за </a:t>
            </a:r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2018, 2019, 2020 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– 6 800 000 рублей</a:t>
            </a:r>
          </a:p>
          <a:p>
            <a:pPr algn="ctr"/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6 800 000 рублей &lt; 10 000 000 рублей</a:t>
            </a:r>
          </a:p>
          <a:p>
            <a:pPr algn="ctr"/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ЗАПОЛНЯЕМ ГРАФУ 6 + ПРИКЛАДЫВАЕМ ВЫПИСКУ</a:t>
            </a:r>
            <a:endParaRPr lang="ru-RU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62001" y="2393235"/>
            <a:ext cx="7064999" cy="20162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браке с </a:t>
            </a:r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01.01.2018 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31.12.2020</a:t>
            </a:r>
            <a:endParaRPr lang="ru-RU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 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 за </a:t>
            </a:r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2018, 2019, 2020 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– 3 800 000 рублей</a:t>
            </a:r>
          </a:p>
          <a:p>
            <a:pPr algn="ctr"/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 супруги за </a:t>
            </a:r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2018, 2019, 2020 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– 1 200 000 рублей</a:t>
            </a:r>
          </a:p>
          <a:p>
            <a:pPr algn="ctr"/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5 000 000 рублей &lt; 10 000 000 рублей</a:t>
            </a:r>
          </a:p>
          <a:p>
            <a:pPr algn="ctr"/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ЗАПОЛНЯЕМ ГРАФУ 6 + ПРИКЛАДЫВАЕМ ВЫПИСКУ</a:t>
            </a:r>
            <a:endParaRPr lang="ru-RU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>
            <a:stCxn id="3" idx="4"/>
            <a:endCxn id="4" idx="1"/>
          </p:cNvCxnSpPr>
          <p:nvPr/>
        </p:nvCxnSpPr>
        <p:spPr>
          <a:xfrm flipV="1">
            <a:off x="1152000" y="1180611"/>
            <a:ext cx="810000" cy="2288568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3" idx="4"/>
            <a:endCxn id="6" idx="1"/>
          </p:cNvCxnSpPr>
          <p:nvPr/>
        </p:nvCxnSpPr>
        <p:spPr>
          <a:xfrm flipV="1">
            <a:off x="1152000" y="3401347"/>
            <a:ext cx="810000" cy="67832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3" idx="4"/>
            <a:endCxn id="5" idx="1"/>
          </p:cNvCxnSpPr>
          <p:nvPr/>
        </p:nvCxnSpPr>
        <p:spPr>
          <a:xfrm>
            <a:off x="1152001" y="3469179"/>
            <a:ext cx="810001" cy="2119636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422255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08147-E808-40ED-9077-E2DD68D7044F}" type="slidenum">
              <a:rPr lang="ru-RU" smtClean="0"/>
              <a:pPr/>
              <a:t>31</a:t>
            </a:fld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18760" t="8493" r="18748" b="5205"/>
          <a:stretch>
            <a:fillRect/>
          </a:stretch>
        </p:blipFill>
        <p:spPr bwMode="auto">
          <a:xfrm>
            <a:off x="2266728" y="0"/>
            <a:ext cx="68772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0" y="3905672"/>
            <a:ext cx="2123728" cy="2952328"/>
          </a:xfrm>
          <a:prstGeom prst="wedgeRoundRectCallout">
            <a:avLst>
              <a:gd name="adj1" fmla="val 70400"/>
              <a:gd name="adj2" fmla="val -57542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сумма поступивших на счет денежных средств не превышает поставить галочку</a:t>
            </a:r>
            <a:endParaRPr lang="ru-RU" sz="2200" b="1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0" y="260648"/>
            <a:ext cx="2123728" cy="1440160"/>
          </a:xfrm>
          <a:prstGeom prst="wedgeRoundRectCallout">
            <a:avLst>
              <a:gd name="adj1" fmla="val 70094"/>
              <a:gd name="adj2" fmla="val 2594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Фактический адрес, где открывали счет</a:t>
            </a:r>
            <a:endParaRPr lang="ru-RU" sz="2200" b="1" dirty="0"/>
          </a:p>
        </p:txBody>
      </p:sp>
    </p:spTree>
    <p:extLst>
      <p:ext uri="{BB962C8B-B14F-4D97-AF65-F5344CB8AC3E}">
        <p14:creationId xmlns="" xmlns:p14="http://schemas.microsoft.com/office/powerpoint/2010/main" val="41181849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782000" y="0"/>
            <a:ext cx="7049292" cy="1764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700" b="1" dirty="0" smtClean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РАЗДЕЛ 5. СВЕДЕНИЯ О ЦЕННЫХ БУМАГАХ</a:t>
            </a:r>
            <a:br>
              <a:rPr lang="ru-RU" sz="2700" b="1" dirty="0" smtClean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5.1</a:t>
            </a:r>
            <a:r>
              <a:rPr lang="ru-RU" sz="24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. «Акции и ИНОЕ УЧАСТИЕ в коммерческих организациях и фондах</a:t>
            </a:r>
            <a:r>
              <a:rPr lang="ru-RU" sz="2400" dirty="0" smtClean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rgbClr val="FF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-9126" y="1719000"/>
            <a:ext cx="9027000" cy="5010000"/>
          </a:xfrm>
        </p:spPr>
        <p:txBody>
          <a:bodyPr>
            <a:noAutofit/>
          </a:bodyPr>
          <a:lstStyle/>
          <a:p>
            <a:pPr marL="85725" indent="544513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u="sng" dirty="0" smtClean="0">
                <a:cs typeface="Times New Roman" panose="02020603050405020304" pitchFamily="18" charset="0"/>
              </a:rPr>
              <a:t>Уставный </a:t>
            </a:r>
            <a:r>
              <a:rPr lang="ru-RU" sz="2000" b="1" u="sng" dirty="0">
                <a:cs typeface="Times New Roman" panose="02020603050405020304" pitchFamily="18" charset="0"/>
              </a:rPr>
              <a:t>капитал</a:t>
            </a:r>
            <a:r>
              <a:rPr lang="ru-RU" sz="2000" b="1" dirty="0">
                <a:cs typeface="Times New Roman" panose="02020603050405020304" pitchFamily="18" charset="0"/>
              </a:rPr>
              <a:t> указывается согласно учредительным документам </a:t>
            </a:r>
            <a:r>
              <a:rPr lang="ru-RU" sz="2000" b="1" dirty="0" smtClean="0">
                <a:cs typeface="Times New Roman" panose="02020603050405020304" pitchFamily="18" charset="0"/>
              </a:rPr>
              <a:t>организации</a:t>
            </a:r>
          </a:p>
          <a:p>
            <a:pPr marL="85725" indent="544513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000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85725" indent="544513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cs typeface="Times New Roman" panose="02020603050405020304" pitchFamily="18" charset="0"/>
              </a:rPr>
              <a:t>	Если </a:t>
            </a:r>
            <a:r>
              <a:rPr lang="ru-RU" sz="2000" b="1" dirty="0">
                <a:cs typeface="Times New Roman" panose="02020603050405020304" pitchFamily="18" charset="0"/>
              </a:rPr>
              <a:t>законодательством </a:t>
            </a:r>
            <a:r>
              <a:rPr 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не предусмотрено </a:t>
            </a:r>
            <a:r>
              <a:rPr lang="ru-RU" sz="2000" b="1" dirty="0">
                <a:cs typeface="Times New Roman" panose="02020603050405020304" pitchFamily="18" charset="0"/>
              </a:rPr>
              <a:t>формирование уставного капитала, то указывается </a:t>
            </a:r>
            <a:r>
              <a:rPr lang="ru-RU" sz="2000" b="1" dirty="0" smtClean="0">
                <a:cs typeface="Times New Roman" panose="02020603050405020304" pitchFamily="18" charset="0"/>
              </a:rPr>
              <a:t>«0 </a:t>
            </a:r>
            <a:r>
              <a:rPr lang="ru-RU" sz="2000" b="1" dirty="0">
                <a:cs typeface="Times New Roman" panose="02020603050405020304" pitchFamily="18" charset="0"/>
              </a:rPr>
              <a:t>руб</a:t>
            </a:r>
            <a:r>
              <a:rPr lang="ru-RU" sz="2000" b="1" dirty="0" smtClean="0">
                <a:cs typeface="Times New Roman" panose="02020603050405020304" pitchFamily="18" charset="0"/>
              </a:rPr>
              <a:t>.» (ноль рублей)</a:t>
            </a:r>
          </a:p>
          <a:p>
            <a:pPr marL="85725" indent="544513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000" b="1" dirty="0" smtClean="0">
              <a:cs typeface="Times New Roman" panose="02020603050405020304" pitchFamily="18" charset="0"/>
            </a:endParaRPr>
          </a:p>
          <a:p>
            <a:pPr marL="85725" indent="544513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cs typeface="Times New Roman" panose="02020603050405020304" pitchFamily="18" charset="0"/>
              </a:rPr>
              <a:t>Доля участия выражается в процентах от уставного капитала (для АО указывается также номинальная стоимость и количество акций)</a:t>
            </a:r>
          </a:p>
          <a:p>
            <a:pPr marL="85725" indent="544513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000" b="1" dirty="0" smtClean="0">
              <a:cs typeface="Times New Roman" panose="02020603050405020304" pitchFamily="18" charset="0"/>
            </a:endParaRPr>
          </a:p>
          <a:p>
            <a:pPr marL="85725" indent="544513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cs typeface="Times New Roman" panose="02020603050405020304" pitchFamily="18" charset="0"/>
              </a:rPr>
              <a:t>графе «Основание участия» указывается </a:t>
            </a:r>
            <a:r>
              <a:rPr lang="ru-RU" sz="2000" b="1" dirty="0" smtClean="0">
                <a:cs typeface="Times New Roman" panose="02020603050405020304" pitchFamily="18" charset="0"/>
              </a:rPr>
              <a:t>учредительный договор (приватизация</a:t>
            </a:r>
            <a:r>
              <a:rPr lang="ru-RU" sz="2000" b="1" dirty="0">
                <a:cs typeface="Times New Roman" panose="02020603050405020304" pitchFamily="18" charset="0"/>
              </a:rPr>
              <a:t>, покупка, мена, дарение, наследование и </a:t>
            </a:r>
            <a:r>
              <a:rPr lang="ru-RU" sz="2000" b="1" dirty="0" smtClean="0">
                <a:cs typeface="Times New Roman" panose="02020603050405020304" pitchFamily="18" charset="0"/>
              </a:rPr>
              <a:t>другие акты), </a:t>
            </a:r>
            <a:r>
              <a:rPr lang="ru-RU" sz="2000" b="1" dirty="0">
                <a:cs typeface="Times New Roman" panose="02020603050405020304" pitchFamily="18" charset="0"/>
              </a:rPr>
              <a:t>а также </a:t>
            </a:r>
            <a:r>
              <a:rPr lang="ru-RU" sz="2000" b="1" dirty="0" smtClean="0">
                <a:cs typeface="Times New Roman" panose="02020603050405020304" pitchFamily="18" charset="0"/>
              </a:rPr>
              <a:t>его реквизиты</a:t>
            </a:r>
          </a:p>
          <a:p>
            <a:pPr marL="85725" indent="544513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000" b="1" dirty="0" smtClean="0">
              <a:cs typeface="Times New Roman" panose="02020603050405020304" pitchFamily="18" charset="0"/>
            </a:endParaRPr>
          </a:p>
          <a:p>
            <a:pPr marL="85725" indent="544513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Подтверждением </a:t>
            </a:r>
            <a:r>
              <a:rPr 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права собственности на ценные бумаги, права на которые подлежат учету на счетах депо или лицевых счетах, открытых соответственно депозитариями или держателями реестра, </a:t>
            </a:r>
            <a:r>
              <a:rPr 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ЯВЛЯЕТСЯ ЗАПИСЬ ПО ТАКИМ СЧЕТАМ В РЕЕСТРЕ </a:t>
            </a:r>
            <a:endParaRPr lang="ru-RU" sz="2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17331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57000" y="653412"/>
            <a:ext cx="531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5.2. «Иные ценные бумаги»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6985" y="1809000"/>
            <a:ext cx="86584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spcAft>
                <a:spcPts val="0"/>
              </a:spcAft>
            </a:pPr>
            <a:r>
              <a:rPr lang="ru-RU" sz="2400" b="1" u="sng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b="1" u="sng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иным ценным </a:t>
            </a:r>
            <a:r>
              <a:rPr lang="ru-RU" sz="2400" b="1" u="sng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бумагам </a:t>
            </a:r>
            <a:r>
              <a:rPr lang="ru-RU" sz="2400" b="1" u="sng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относятся</a:t>
            </a:r>
            <a:r>
              <a:rPr lang="ru-RU" sz="24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361950" algn="just"/>
            <a:r>
              <a:rPr lang="ru-RU" sz="24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вексель, </a:t>
            </a:r>
          </a:p>
          <a:p>
            <a:pPr indent="361950" algn="just"/>
            <a:r>
              <a:rPr lang="ru-RU" sz="24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закладная, </a:t>
            </a:r>
          </a:p>
          <a:p>
            <a:pPr indent="361950" algn="just"/>
            <a:r>
              <a:rPr lang="ru-RU" sz="24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облигация, </a:t>
            </a:r>
          </a:p>
          <a:p>
            <a:pPr indent="361950" algn="just"/>
            <a:r>
              <a:rPr lang="ru-RU" sz="24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сберегательный сертификат, </a:t>
            </a:r>
            <a:endParaRPr lang="ru-RU" sz="2400" b="1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инвестиционный </a:t>
            </a:r>
            <a:r>
              <a:rPr lang="ru-RU" sz="24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пай паевого инвестиционного </a:t>
            </a:r>
            <a:r>
              <a:rPr lang="ru-RU" sz="24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фонда</a:t>
            </a:r>
          </a:p>
          <a:p>
            <a:pPr indent="36195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коносамент</a:t>
            </a:r>
          </a:p>
          <a:p>
            <a:pPr indent="36195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чек</a:t>
            </a:r>
          </a:p>
          <a:p>
            <a:pPr indent="36195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цифровое свидетельство и другие </a:t>
            </a:r>
          </a:p>
          <a:p>
            <a:pPr indent="361950" algn="just">
              <a:spcAft>
                <a:spcPts val="0"/>
              </a:spcAft>
            </a:pPr>
            <a:endParaRPr lang="ru-RU" sz="2400" b="1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Государственный сертификат на </a:t>
            </a:r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материнский </a:t>
            </a:r>
            <a:r>
              <a:rPr lang="ru-RU" sz="24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семейный) капитал </a:t>
            </a:r>
            <a:r>
              <a:rPr lang="ru-RU" sz="24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24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ценной бумагой </a:t>
            </a:r>
            <a:endParaRPr lang="ru-RU" sz="2400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07076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7453" y="31118"/>
            <a:ext cx="8532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ЗАПОЛНЕНИЯ РАЗДЕЛА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</a:p>
          <a:p>
            <a:pPr algn="ctr"/>
            <a:r>
              <a:rPr lang="ru-RU" alt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5.1</a:t>
            </a:r>
            <a: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Акции и иное участие в коммерческих организациях и фондах</a:t>
            </a:r>
            <a:endParaRPr lang="ru-RU" altLang="ru-R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52079899"/>
              </p:ext>
            </p:extLst>
          </p:nvPr>
        </p:nvGraphicFramePr>
        <p:xfrm>
          <a:off x="323530" y="959490"/>
          <a:ext cx="8703801" cy="264202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51722">
                  <a:extLst>
                    <a:ext uri="{9D8B030D-6E8A-4147-A177-3AD203B41FA5}">
                      <a16:colId xmlns="" xmlns:a16="http://schemas.microsoft.com/office/drawing/2014/main" val="3366059320"/>
                    </a:ext>
                  </a:extLst>
                </a:gridCol>
                <a:gridCol w="1628476">
                  <a:extLst>
                    <a:ext uri="{9D8B030D-6E8A-4147-A177-3AD203B41FA5}">
                      <a16:colId xmlns="" xmlns:a16="http://schemas.microsoft.com/office/drawing/2014/main" val="3819076124"/>
                    </a:ext>
                  </a:extLst>
                </a:gridCol>
                <a:gridCol w="1596281">
                  <a:extLst>
                    <a:ext uri="{9D8B030D-6E8A-4147-A177-3AD203B41FA5}">
                      <a16:colId xmlns="" xmlns:a16="http://schemas.microsoft.com/office/drawing/2014/main" val="1821817158"/>
                    </a:ext>
                  </a:extLst>
                </a:gridCol>
                <a:gridCol w="1511817">
                  <a:extLst>
                    <a:ext uri="{9D8B030D-6E8A-4147-A177-3AD203B41FA5}">
                      <a16:colId xmlns="" xmlns:a16="http://schemas.microsoft.com/office/drawing/2014/main" val="1863739859"/>
                    </a:ext>
                  </a:extLst>
                </a:gridCol>
                <a:gridCol w="1702498">
                  <a:extLst>
                    <a:ext uri="{9D8B030D-6E8A-4147-A177-3AD203B41FA5}">
                      <a16:colId xmlns="" xmlns:a16="http://schemas.microsoft.com/office/drawing/2014/main" val="1670970693"/>
                    </a:ext>
                  </a:extLst>
                </a:gridCol>
                <a:gridCol w="1813007">
                  <a:extLst>
                    <a:ext uri="{9D8B030D-6E8A-4147-A177-3AD203B41FA5}">
                      <a16:colId xmlns="" xmlns:a16="http://schemas.microsoft.com/office/drawing/2014/main" val="2696383400"/>
                    </a:ext>
                  </a:extLst>
                </a:gridCol>
              </a:tblGrid>
              <a:tr h="95097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b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 организационно-правовая форма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Местонахождение организации 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(адрес)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Уставный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(руб.)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участия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участия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="" xmlns:a16="http://schemas.microsoft.com/office/drawing/2014/main" val="397684855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="" xmlns:a16="http://schemas.microsoft.com/office/drawing/2014/main" val="1146654895"/>
                  </a:ext>
                </a:extLst>
              </a:tr>
              <a:tr h="145330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«Инвест»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Санкт-Петербург, ул. Ленина, 1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000 000,00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1%, 1 000 акций номинальной стоимостью 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 руб./шт., 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сумму 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100 000,00 руб.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Договор дарения от 12.08.2011г.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="" xmlns:a16="http://schemas.microsoft.com/office/drawing/2014/main" val="300495973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77440219"/>
              </p:ext>
            </p:extLst>
          </p:nvPr>
        </p:nvGraphicFramePr>
        <p:xfrm>
          <a:off x="251519" y="4202830"/>
          <a:ext cx="8775810" cy="125603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10221">
                  <a:extLst>
                    <a:ext uri="{9D8B030D-6E8A-4147-A177-3AD203B41FA5}">
                      <a16:colId xmlns="" xmlns:a16="http://schemas.microsoft.com/office/drawing/2014/main" val="65161547"/>
                    </a:ext>
                  </a:extLst>
                </a:gridCol>
                <a:gridCol w="1580401">
                  <a:extLst>
                    <a:ext uri="{9D8B030D-6E8A-4147-A177-3AD203B41FA5}">
                      <a16:colId xmlns="" xmlns:a16="http://schemas.microsoft.com/office/drawing/2014/main" val="4101504601"/>
                    </a:ext>
                  </a:extLst>
                </a:gridCol>
                <a:gridCol w="1841887">
                  <a:extLst>
                    <a:ext uri="{9D8B030D-6E8A-4147-A177-3AD203B41FA5}">
                      <a16:colId xmlns="" xmlns:a16="http://schemas.microsoft.com/office/drawing/2014/main" val="2146218425"/>
                    </a:ext>
                  </a:extLst>
                </a:gridCol>
                <a:gridCol w="1926035">
                  <a:extLst>
                    <a:ext uri="{9D8B030D-6E8A-4147-A177-3AD203B41FA5}">
                      <a16:colId xmlns="" xmlns:a16="http://schemas.microsoft.com/office/drawing/2014/main" val="2816533996"/>
                    </a:ext>
                  </a:extLst>
                </a:gridCol>
                <a:gridCol w="1246827">
                  <a:extLst>
                    <a:ext uri="{9D8B030D-6E8A-4147-A177-3AD203B41FA5}">
                      <a16:colId xmlns="" xmlns:a16="http://schemas.microsoft.com/office/drawing/2014/main" val="2142501330"/>
                    </a:ext>
                  </a:extLst>
                </a:gridCol>
                <a:gridCol w="1670439">
                  <a:extLst>
                    <a:ext uri="{9D8B030D-6E8A-4147-A177-3AD203B41FA5}">
                      <a16:colId xmlns="" xmlns:a16="http://schemas.microsoft.com/office/drawing/2014/main" val="2302751227"/>
                    </a:ext>
                  </a:extLst>
                </a:gridCol>
              </a:tblGrid>
              <a:tr h="699516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</a:t>
                      </a:r>
                      <a:b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п/п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Вид ценной 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бумаги</a:t>
                      </a:r>
                      <a:endParaRPr lang="ru-RU" sz="17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Лицо, выпустившее ценную бумагу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Номинальная величина 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обязательства (</a:t>
                      </a: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руб.)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Общее количество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Общая 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стоимость</a:t>
                      </a: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(руб.)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5293595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567670450"/>
                  </a:ext>
                </a:extLst>
              </a:tr>
              <a:tr h="318771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691790537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14631" y="3889858"/>
            <a:ext cx="84956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5.2. Иные ценные бумаги</a:t>
            </a:r>
            <a:endParaRPr lang="ru-RU" alt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7000" y="5728701"/>
            <a:ext cx="88932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Итого по разделу 5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“Сведения о ценных бумагах” суммарная декларированная стоимость ценных бумаг, включая доли участия в коммерческих организациях (руб.),  </a:t>
            </a:r>
            <a:r>
              <a:rPr lang="ru-RU" sz="1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100 000,00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706952" y="6469470"/>
            <a:ext cx="413483" cy="365125"/>
          </a:xfrm>
        </p:spPr>
        <p:txBody>
          <a:bodyPr/>
          <a:lstStyle/>
          <a:p>
            <a:fld id="{23408147-E808-40ED-9077-E2DD68D7044F}" type="slidenum">
              <a:rPr lang="ru-RU" smtClean="0"/>
              <a:pPr/>
              <a:t>34</a:t>
            </a:fld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5292080" y="3068960"/>
            <a:ext cx="1928826" cy="5715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-86744" y="6097592"/>
            <a:ext cx="1928826" cy="5715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79742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57000" y="309000"/>
            <a:ext cx="8676456" cy="9213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700" b="1" dirty="0" smtClean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РАЗДЕЛ 6. СВЕДЕНИЯ ОБ ОБЯЗАТЕЛЬСТВАХ ИМУЩЕСТВЕННОГО ХАРАКТЕРА </a:t>
            </a:r>
            <a:endParaRPr lang="ru-RU" sz="2700" b="1" dirty="0">
              <a:solidFill>
                <a:srgbClr val="FF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851230"/>
            <a:ext cx="8480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6.1</a:t>
            </a:r>
            <a:r>
              <a:rPr lang="ru-RU" sz="28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. </a:t>
            </a:r>
            <a:r>
              <a:rPr lang="ru-RU" sz="28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«</a:t>
            </a:r>
            <a:r>
              <a:rPr lang="ru-RU" sz="28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Объекты недвижимого имущества, </a:t>
            </a:r>
            <a:r>
              <a:rPr lang="ru-RU" sz="28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/>
            </a:r>
            <a:br>
              <a:rPr lang="ru-RU" sz="28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ru-RU" sz="28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находящиеся </a:t>
            </a:r>
            <a:r>
              <a:rPr lang="ru-RU" sz="28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в пользовании</a:t>
            </a:r>
            <a:r>
              <a:rPr lang="ru-RU" sz="28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»</a:t>
            </a:r>
            <a:endParaRPr lang="ru-RU" sz="2800" b="1" u="sng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8775" y="2889000"/>
            <a:ext cx="8640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Указывается </a:t>
            </a:r>
            <a:r>
              <a:rPr lang="ru-RU" sz="28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недвижимое имущество </a:t>
            </a:r>
            <a:r>
              <a:rPr lang="ru-RU" sz="28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муниципальное, ведомственное, </a:t>
            </a:r>
            <a:r>
              <a:rPr lang="ru-RU" sz="28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арендованное),  </a:t>
            </a:r>
            <a:r>
              <a:rPr lang="ru-RU" sz="2800" b="1" u="sng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находящееся </a:t>
            </a:r>
            <a:r>
              <a:rPr lang="ru-RU" sz="2800" b="1" u="sng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во временном </a:t>
            </a:r>
            <a:r>
              <a:rPr lang="ru-RU" sz="2800" b="1" u="sng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пользовании лица</a:t>
            </a:r>
            <a:r>
              <a:rPr lang="ru-RU" sz="28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сдающего справку, его супруги (супруга), несовершеннолетнего ребенка, а </a:t>
            </a:r>
            <a:r>
              <a:rPr lang="ru-RU" sz="28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также основание пользования (договор аренды, фактическое предоставление </a:t>
            </a:r>
            <a:r>
              <a:rPr lang="ru-RU" sz="28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родственником и </a:t>
            </a:r>
            <a:r>
              <a:rPr lang="ru-RU" sz="28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другие</a:t>
            </a:r>
            <a:r>
              <a:rPr lang="ru-RU" sz="28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 на отчетную дату</a:t>
            </a:r>
          </a:p>
        </p:txBody>
      </p:sp>
    </p:spTree>
    <p:extLst>
      <p:ext uri="{BB962C8B-B14F-4D97-AF65-F5344CB8AC3E}">
        <p14:creationId xmlns="" xmlns:p14="http://schemas.microsoft.com/office/powerpoint/2010/main" val="38546787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118" y="1564243"/>
            <a:ext cx="912988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u="sng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Указанию </a:t>
            </a:r>
            <a:r>
              <a:rPr lang="ru-RU" sz="2600" b="1" u="sng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подлежат</a:t>
            </a:r>
            <a:r>
              <a:rPr lang="ru-RU" sz="26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сведения о </a:t>
            </a:r>
            <a:r>
              <a:rPr lang="ru-RU" sz="26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объектах недвижимости: </a:t>
            </a:r>
            <a:endParaRPr lang="ru-RU" sz="26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8775" algn="just"/>
            <a:r>
              <a:rPr lang="ru-RU" sz="2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) в </a:t>
            </a:r>
            <a:r>
              <a:rPr lang="ru-RU" sz="2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которых </a:t>
            </a: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имеется </a:t>
            </a:r>
            <a:r>
              <a:rPr lang="ru-RU" sz="26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регистрация</a:t>
            </a:r>
            <a:r>
              <a:rPr lang="ru-RU" sz="26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6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постоянная или временная</a:t>
            </a:r>
            <a:r>
              <a:rPr lang="ru-RU" sz="26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ru-RU" sz="2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но они не принадлежат на </a:t>
            </a: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праве </a:t>
            </a:r>
            <a:r>
              <a:rPr lang="ru-RU" sz="2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собственности</a:t>
            </a:r>
          </a:p>
          <a:p>
            <a:pPr indent="358775" algn="just"/>
            <a:r>
              <a:rPr lang="ru-RU" sz="2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u="sng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фактическое место проживания </a:t>
            </a:r>
            <a:r>
              <a:rPr lang="ru-RU" sz="2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заключения </a:t>
            </a:r>
            <a:r>
              <a:rPr lang="ru-RU" sz="2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договора</a:t>
            </a:r>
            <a:endParaRPr lang="ru-RU" sz="2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8775" algn="just"/>
            <a:r>
              <a:rPr lang="ru-RU" sz="2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договору аренды (</a:t>
            </a:r>
            <a:r>
              <a:rPr lang="ru-RU" sz="2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найма</a:t>
            </a: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поднайма)</a:t>
            </a:r>
            <a:endParaRPr lang="ru-RU" sz="2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8775" algn="just"/>
            <a:r>
              <a:rPr lang="ru-RU" sz="2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договорам социального </a:t>
            </a:r>
            <a:r>
              <a:rPr lang="ru-RU" sz="2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найма</a:t>
            </a:r>
            <a:endParaRPr lang="ru-RU" sz="2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8775" algn="just"/>
            <a:r>
              <a:rPr lang="ru-RU" sz="2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6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объекты незавершенного строительства</a:t>
            </a:r>
            <a:r>
              <a:rPr lang="ru-RU" sz="2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, используемые для бытовых нужд, но </a:t>
            </a: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не зарегистрированные в </a:t>
            </a:r>
            <a:r>
              <a:rPr lang="ru-RU" sz="26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Росреестре</a:t>
            </a:r>
            <a:endParaRPr lang="ru-RU" sz="26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8775"/>
            <a:r>
              <a:rPr lang="ru-RU" sz="2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2600" dirty="0"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земельные участки, на  </a:t>
            </a:r>
            <a:r>
              <a:rPr lang="ru-RU" sz="26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праве </a:t>
            </a:r>
            <a:r>
              <a:rPr lang="ru-RU" sz="26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пожизненного наследуемого </a:t>
            </a:r>
            <a:r>
              <a:rPr lang="ru-RU" sz="26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владения</a:t>
            </a:r>
          </a:p>
          <a:p>
            <a:pPr indent="358775"/>
            <a:r>
              <a:rPr lang="ru-RU" sz="2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7) объекты в пользование </a:t>
            </a:r>
            <a:r>
              <a:rPr lang="ru-RU" sz="2600" b="1" dirty="0">
                <a:solidFill>
                  <a:srgbClr val="FF0000"/>
                </a:solidFill>
                <a:cs typeface="Times New Roman" panose="02020603050405020304" pitchFamily="18" charset="0"/>
              </a:rPr>
              <a:t>И</a:t>
            </a:r>
            <a:r>
              <a:rPr lang="ru-RU" sz="2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НДИВИДУАЛЬНОГО ПРЕДПРИНИМАТЕЛЯ </a:t>
            </a:r>
            <a:endParaRPr lang="ru-RU" sz="2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3056" y="234000"/>
            <a:ext cx="8480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6.1</a:t>
            </a:r>
            <a:r>
              <a:rPr lang="ru-RU" sz="28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. </a:t>
            </a:r>
            <a:r>
              <a:rPr lang="ru-RU" sz="28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«</a:t>
            </a:r>
            <a:r>
              <a:rPr lang="ru-RU" sz="28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Объекты недвижимого имущества, </a:t>
            </a:r>
            <a:r>
              <a:rPr lang="ru-RU" sz="28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/>
            </a:r>
            <a:br>
              <a:rPr lang="ru-RU" sz="28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ru-RU" sz="28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находящиеся </a:t>
            </a:r>
            <a:r>
              <a:rPr lang="ru-RU" sz="28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в пользовании</a:t>
            </a:r>
            <a:r>
              <a:rPr lang="ru-RU" sz="28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»</a:t>
            </a:r>
            <a:endParaRPr lang="ru-RU" sz="2800" b="1" u="sng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47116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&quot;картинки дом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31" y="2486586"/>
            <a:ext cx="2201508" cy="16167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2000" y="476673"/>
            <a:ext cx="2375784" cy="424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½ доли у декларанта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12360" y="188639"/>
            <a:ext cx="1800200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3.1 справки о своих доходах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12360" y="1350476"/>
            <a:ext cx="1800200" cy="11229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3.1 справки о доходах супруги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2000" y="1700808"/>
            <a:ext cx="2375784" cy="40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½ доли у супруги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Прямая со стрелкой 24"/>
          <p:cNvCxnSpPr>
            <a:stCxn id="7" idx="3"/>
            <a:endCxn id="19" idx="1"/>
          </p:cNvCxnSpPr>
          <p:nvPr/>
        </p:nvCxnSpPr>
        <p:spPr>
          <a:xfrm>
            <a:off x="2627784" y="689062"/>
            <a:ext cx="884576" cy="3633"/>
          </a:xfrm>
          <a:prstGeom prst="straightConnector1">
            <a:avLst/>
          </a:prstGeom>
          <a:ln w="571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21" idx="3"/>
            <a:endCxn id="20" idx="1"/>
          </p:cNvCxnSpPr>
          <p:nvPr/>
        </p:nvCxnSpPr>
        <p:spPr>
          <a:xfrm>
            <a:off x="2627784" y="1905584"/>
            <a:ext cx="884576" cy="6380"/>
          </a:xfrm>
          <a:prstGeom prst="straightConnector1">
            <a:avLst/>
          </a:prstGeom>
          <a:ln w="571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6012160" y="188639"/>
            <a:ext cx="3024336" cy="10081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 6.1 справки о своих доходах долю супруги вносить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НАДО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999728" y="1350476"/>
            <a:ext cx="3024336" cy="11229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 6.1 справки о доходах супруги долю декларанта вносить </a:t>
            </a:r>
          </a:p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НАДО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Прямая со стрелкой 41"/>
          <p:cNvCxnSpPr>
            <a:stCxn id="20" idx="3"/>
            <a:endCxn id="34" idx="1"/>
          </p:cNvCxnSpPr>
          <p:nvPr/>
        </p:nvCxnSpPr>
        <p:spPr>
          <a:xfrm flipV="1">
            <a:off x="5312560" y="692695"/>
            <a:ext cx="699600" cy="1219268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19" idx="3"/>
            <a:endCxn id="41" idx="1"/>
          </p:cNvCxnSpPr>
          <p:nvPr/>
        </p:nvCxnSpPr>
        <p:spPr>
          <a:xfrm>
            <a:off x="5312560" y="692695"/>
            <a:ext cx="687168" cy="1219268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252000" y="4421622"/>
            <a:ext cx="2375784" cy="424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½ доли у декларанта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3512360" y="3854172"/>
            <a:ext cx="1800200" cy="15185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 3.1 справки о своих доходах указать свою </a:t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½ долю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52000" y="5747082"/>
            <a:ext cx="2375784" cy="40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½ доли у брата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2" name="Прямая со стрелкой 51"/>
          <p:cNvCxnSpPr>
            <a:stCxn id="48" idx="3"/>
            <a:endCxn id="49" idx="1"/>
          </p:cNvCxnSpPr>
          <p:nvPr/>
        </p:nvCxnSpPr>
        <p:spPr>
          <a:xfrm flipV="1">
            <a:off x="2627784" y="4613447"/>
            <a:ext cx="884576" cy="20564"/>
          </a:xfrm>
          <a:prstGeom prst="straightConnector1">
            <a:avLst/>
          </a:prstGeom>
          <a:ln w="571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6012160" y="3860555"/>
            <a:ext cx="3024336" cy="15121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6.1 справки о своих доходах указать </a:t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½ долю брата</a:t>
            </a:r>
          </a:p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СЛУЧАЕ фактического ею пользования) </a:t>
            </a:r>
          </a:p>
          <a:p>
            <a:pPr algn="ctr"/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7" name="Прямая со стрелкой 56"/>
          <p:cNvCxnSpPr>
            <a:stCxn id="49" idx="3"/>
            <a:endCxn id="54" idx="1"/>
          </p:cNvCxnSpPr>
          <p:nvPr/>
        </p:nvCxnSpPr>
        <p:spPr>
          <a:xfrm>
            <a:off x="5312560" y="4613449"/>
            <a:ext cx="699600" cy="3191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>
            <a:off x="3512360" y="5475110"/>
            <a:ext cx="1800200" cy="9811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о доходах не заполняется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5" name="Прямая со стрелкой 64"/>
          <p:cNvCxnSpPr>
            <a:stCxn id="51" idx="3"/>
            <a:endCxn id="64" idx="1"/>
          </p:cNvCxnSpPr>
          <p:nvPr/>
        </p:nvCxnSpPr>
        <p:spPr>
          <a:xfrm>
            <a:off x="2627784" y="5951858"/>
            <a:ext cx="884576" cy="13828"/>
          </a:xfrm>
          <a:prstGeom prst="straightConnector1">
            <a:avLst/>
          </a:prstGeom>
          <a:ln w="571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/>
          <p:cNvSpPr/>
          <p:nvPr/>
        </p:nvSpPr>
        <p:spPr>
          <a:xfrm>
            <a:off x="4235771" y="6433161"/>
            <a:ext cx="49115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(Метод рекомендации Минтруда России)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72181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2001" y="1901490"/>
            <a:ext cx="88172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6.1. Объекты недвижимого имущества</a:t>
            </a:r>
            <a:r>
              <a:rPr lang="ru-RU" alt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находящиеся </a:t>
            </a:r>
            <a:r>
              <a:rPr lang="ru-RU" altLang="ru-RU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пользовании</a:t>
            </a:r>
            <a:endParaRPr lang="ru-RU" altLang="ru-RU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17000" y="609000"/>
            <a:ext cx="69722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ЗАПОЛНЕНИЯ РАЗДЕЛА </a:t>
            </a:r>
            <a:r>
              <a:rPr lang="ru-RU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52961190"/>
              </p:ext>
            </p:extLst>
          </p:nvPr>
        </p:nvGraphicFramePr>
        <p:xfrm>
          <a:off x="108832" y="2709000"/>
          <a:ext cx="8784497" cy="3888432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384826">
                  <a:extLst>
                    <a:ext uri="{9D8B030D-6E8A-4147-A177-3AD203B41FA5}">
                      <a16:colId xmlns="" xmlns:a16="http://schemas.microsoft.com/office/drawing/2014/main" val="2581839888"/>
                    </a:ext>
                  </a:extLst>
                </a:gridCol>
                <a:gridCol w="1337118">
                  <a:extLst>
                    <a:ext uri="{9D8B030D-6E8A-4147-A177-3AD203B41FA5}">
                      <a16:colId xmlns="" xmlns:a16="http://schemas.microsoft.com/office/drawing/2014/main" val="3873593335"/>
                    </a:ext>
                  </a:extLst>
                </a:gridCol>
                <a:gridCol w="1745330">
                  <a:extLst>
                    <a:ext uri="{9D8B030D-6E8A-4147-A177-3AD203B41FA5}">
                      <a16:colId xmlns="" xmlns:a16="http://schemas.microsoft.com/office/drawing/2014/main" val="3495148437"/>
                    </a:ext>
                  </a:extLst>
                </a:gridCol>
                <a:gridCol w="1887760">
                  <a:extLst>
                    <a:ext uri="{9D8B030D-6E8A-4147-A177-3AD203B41FA5}">
                      <a16:colId xmlns="" xmlns:a16="http://schemas.microsoft.com/office/drawing/2014/main" val="1842034435"/>
                    </a:ext>
                  </a:extLst>
                </a:gridCol>
                <a:gridCol w="2305123">
                  <a:extLst>
                    <a:ext uri="{9D8B030D-6E8A-4147-A177-3AD203B41FA5}">
                      <a16:colId xmlns="" xmlns:a16="http://schemas.microsoft.com/office/drawing/2014/main" val="2128197241"/>
                    </a:ext>
                  </a:extLst>
                </a:gridCol>
                <a:gridCol w="1124340">
                  <a:extLst>
                    <a:ext uri="{9D8B030D-6E8A-4147-A177-3AD203B41FA5}">
                      <a16:colId xmlns="" xmlns:a16="http://schemas.microsoft.com/office/drawing/2014/main" val="2272778330"/>
                    </a:ext>
                  </a:extLst>
                </a:gridCol>
              </a:tblGrid>
              <a:tr h="1082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b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имущества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и сроки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пользо­вания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пользования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Местонахождение (адрес)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</a:t>
                      </a:r>
                      <a:b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(кв. м)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26152281"/>
                  </a:ext>
                </a:extLst>
              </a:tr>
              <a:tr h="379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87949998"/>
                  </a:ext>
                </a:extLst>
              </a:tr>
              <a:tr h="24262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Квартира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Безвозмездное пользование,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2004 г.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бессрочно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предоставление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Петровым П.И. (дедушка)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Коми, </a:t>
                      </a:r>
                      <a:r>
                        <a:rPr lang="ru-RU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г.Ухта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проспект Ленина, д.1, кв.1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00206620"/>
                  </a:ext>
                </a:extLst>
              </a:tr>
            </a:tbl>
          </a:graphicData>
        </a:graphic>
      </p:graphicFrame>
      <p:sp>
        <p:nvSpPr>
          <p:cNvPr id="10" name="Овал 9"/>
          <p:cNvSpPr/>
          <p:nvPr/>
        </p:nvSpPr>
        <p:spPr>
          <a:xfrm>
            <a:off x="3402000" y="3799396"/>
            <a:ext cx="2070000" cy="2580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89621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4871" y="332657"/>
            <a:ext cx="7245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6.2. </a:t>
            </a:r>
            <a:r>
              <a:rPr lang="ru-RU" sz="27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«Срочные обязательства финансового характера»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2001" y="1869000"/>
            <a:ext cx="8819999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Указывается </a:t>
            </a:r>
            <a:r>
              <a:rPr lang="ru-RU" sz="24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каждое имеющееся </a:t>
            </a:r>
            <a:r>
              <a:rPr lang="ru-RU" sz="2400" b="1" u="sng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 ОТЧЕТНУЮ ДАТУ</a:t>
            </a:r>
            <a:r>
              <a:rPr lang="ru-RU" sz="24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срочное </a:t>
            </a:r>
            <a:r>
              <a:rPr lang="ru-RU" sz="24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обязательство финансового </a:t>
            </a:r>
            <a:r>
              <a:rPr lang="ru-RU" sz="2400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характера на сумму, равную или превышающую </a:t>
            </a:r>
            <a:r>
              <a:rPr lang="ru-RU" sz="2800" b="1" u="sng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500 000 рублей 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Сумма основного обязательства (СУММА ДОЛГА) указывается </a:t>
            </a:r>
            <a:r>
              <a:rPr lang="ru-RU" sz="2400" b="1" u="sng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БЕЗ суммы процентов </a:t>
            </a:r>
          </a:p>
          <a:p>
            <a:pPr algn="just"/>
            <a:endParaRPr lang="ru-RU" sz="2400" b="1" u="sng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/>
            <a:r>
              <a:rPr lang="ru-RU" sz="24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itchFamily="18" charset="0"/>
              </a:rPr>
              <a:t>ВНИМАНИЕ!!! </a:t>
            </a:r>
            <a:endParaRPr lang="ru-RU" sz="2400" b="1" dirty="0" smtClean="0">
              <a:ea typeface="Times New Roman" panose="02020603050405020304" pitchFamily="18" charset="0"/>
              <a:cs typeface="Times New Roman" pitchFamily="18" charset="0"/>
            </a:endParaRPr>
          </a:p>
          <a:p>
            <a:pPr indent="342900" algn="just"/>
            <a:r>
              <a:rPr lang="ru-RU" sz="24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itchFamily="18" charset="0"/>
              </a:rPr>
              <a:t>РАЗМЕР ОБЯЗАТЕЛЬСТВА (оставшийся непогашенный долг) УКАЗЫВАЕТСЯ </a:t>
            </a:r>
            <a:r>
              <a:rPr lang="ru-RU" sz="24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itchFamily="18" charset="0"/>
              </a:rPr>
              <a:t>С ПРОЦЕНТАМИ!!! (по </a:t>
            </a:r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itchFamily="18" charset="0"/>
              </a:rPr>
              <a:t>состоянию на отчетную </a:t>
            </a:r>
            <a:r>
              <a:rPr lang="ru-RU" sz="24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itchFamily="18" charset="0"/>
              </a:rPr>
              <a:t>дату, </a:t>
            </a:r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itchFamily="18" charset="0"/>
              </a:rPr>
              <a:t>а не до конца периода </a:t>
            </a:r>
            <a:r>
              <a:rPr lang="ru-RU" sz="24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itchFamily="18" charset="0"/>
              </a:rPr>
              <a:t>кредитования) (Методические рекомендации)</a:t>
            </a:r>
            <a:endParaRPr lang="ru-RU" sz="2400" dirty="0" smtClean="0"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51001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3659" y="1719000"/>
            <a:ext cx="7065000" cy="3285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>
                <a:cs typeface="Times New Roman" panose="02020603050405020304" pitchFamily="18" charset="0"/>
              </a:rPr>
              <a:t>Требованиями антикоррупционного законодательства </a:t>
            </a:r>
            <a:r>
              <a:rPr lang="ru-RU" sz="28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НЕ </a:t>
            </a:r>
            <a:r>
              <a:rPr lang="ru-RU" sz="28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предусматривается освобождение</a:t>
            </a:r>
            <a:r>
              <a:rPr lang="ru-RU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cs typeface="Times New Roman" panose="02020603050405020304" pitchFamily="18" charset="0"/>
              </a:rPr>
              <a:t>от </a:t>
            </a:r>
            <a:r>
              <a:rPr lang="ru-RU" sz="2800" b="1" dirty="0">
                <a:cs typeface="Times New Roman" panose="02020603050405020304" pitchFamily="18" charset="0"/>
              </a:rPr>
              <a:t>исполнения обязанности </a:t>
            </a:r>
            <a:r>
              <a:rPr lang="ru-RU" sz="2800" b="1" dirty="0" smtClean="0">
                <a:cs typeface="Times New Roman" panose="02020603050405020304" pitchFamily="18" charset="0"/>
              </a:rPr>
              <a:t>по представлению </a:t>
            </a:r>
            <a:r>
              <a:rPr lang="ru-RU" sz="2800" b="1" dirty="0">
                <a:cs typeface="Times New Roman" panose="02020603050405020304" pitchFamily="18" charset="0"/>
              </a:rPr>
              <a:t>СПРАВКИ, </a:t>
            </a:r>
            <a:r>
              <a:rPr lang="ru-RU" sz="2800" b="1" dirty="0" smtClean="0"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cs typeface="Times New Roman" panose="02020603050405020304" pitchFamily="18" charset="0"/>
              </a:rPr>
            </a:br>
            <a:r>
              <a:rPr lang="ru-RU" sz="2800" b="1" dirty="0" smtClean="0">
                <a:cs typeface="Times New Roman" panose="02020603050405020304" pitchFamily="18" charset="0"/>
              </a:rPr>
              <a:t>в том числе в </a:t>
            </a:r>
            <a:r>
              <a:rPr lang="ru-RU" sz="2800" b="1" dirty="0">
                <a:cs typeface="Times New Roman" panose="02020603050405020304" pitchFamily="18" charset="0"/>
              </a:rPr>
              <a:t>период нахождения </a:t>
            </a:r>
            <a:r>
              <a:rPr lang="ru-RU" sz="2800" b="1" dirty="0" smtClean="0">
                <a:cs typeface="Times New Roman" panose="02020603050405020304" pitchFamily="18" charset="0"/>
              </a:rPr>
              <a:t>декларанта </a:t>
            </a:r>
            <a:r>
              <a:rPr lang="ru-RU" sz="2800" b="1" dirty="0">
                <a:cs typeface="Times New Roman" panose="02020603050405020304" pitchFamily="18" charset="0"/>
              </a:rPr>
              <a:t>в </a:t>
            </a:r>
            <a:r>
              <a:rPr lang="ru-RU" sz="2800" b="1" dirty="0" smtClean="0">
                <a:cs typeface="Times New Roman" panose="02020603050405020304" pitchFamily="18" charset="0"/>
              </a:rPr>
              <a:t>отпуске</a:t>
            </a:r>
            <a:r>
              <a:rPr lang="ru-RU" sz="2800" b="1" i="1" dirty="0" smtClean="0">
                <a:cs typeface="Times New Roman" panose="02020603050405020304" pitchFamily="18" charset="0"/>
              </a:rPr>
              <a:t>, </a:t>
            </a:r>
            <a:r>
              <a:rPr lang="ru-RU" sz="2800" b="1" dirty="0" smtClean="0"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cs typeface="Times New Roman" panose="02020603050405020304" pitchFamily="18" charset="0"/>
              </a:rPr>
              <a:t>период временной </a:t>
            </a:r>
            <a:r>
              <a:rPr lang="ru-RU" sz="2800" b="1" dirty="0" smtClean="0">
                <a:cs typeface="Times New Roman" panose="02020603050405020304" pitchFamily="18" charset="0"/>
              </a:rPr>
              <a:t>нетрудоспособности</a:t>
            </a:r>
            <a:endParaRPr lang="ru-RU" sz="2400" b="1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294967295"/>
          </p:nvPr>
        </p:nvSpPr>
        <p:spPr>
          <a:xfrm>
            <a:off x="8636135" y="6492876"/>
            <a:ext cx="427833" cy="365125"/>
          </a:xfrm>
          <a:prstGeom prst="rect">
            <a:avLst/>
          </a:prstGeom>
        </p:spPr>
        <p:txBody>
          <a:bodyPr/>
          <a:lstStyle/>
          <a:p>
            <a:fld id="{23408147-E808-40ED-9077-E2DD68D7044F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999" r="16483"/>
          <a:stretch/>
        </p:blipFill>
        <p:spPr>
          <a:xfrm>
            <a:off x="207000" y="2169000"/>
            <a:ext cx="1710000" cy="3634754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94000" y="324000"/>
            <a:ext cx="7650000" cy="98072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СРОК ПРЕДСТАВЛЕНИЯ: </a:t>
            </a:r>
            <a:br>
              <a:rPr lang="ru-RU" sz="28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</a:br>
            <a:r>
              <a:rPr lang="ru-RU" sz="4000" b="1" u="sng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30 </a:t>
            </a:r>
            <a:r>
              <a:rPr lang="ru-RU" sz="4000" b="1" u="sng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АПРЕЛЯ 2021 г.</a:t>
            </a:r>
            <a:endParaRPr lang="ru-RU" sz="4000" b="1" u="sng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34965" y="5227754"/>
            <a:ext cx="7020000" cy="576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Если лицо </a:t>
            </a:r>
            <a:r>
              <a:rPr lang="ru-RU" sz="2000" b="1" dirty="0" smtClean="0">
                <a:solidFill>
                  <a:srgbClr val="FF0000"/>
                </a:solidFill>
              </a:rPr>
              <a:t>НЕ ПРЕДСТАВИЛО до </a:t>
            </a:r>
            <a:r>
              <a:rPr lang="ru-RU" sz="2000" b="1" dirty="0" smtClean="0">
                <a:solidFill>
                  <a:srgbClr val="FF0000"/>
                </a:solidFill>
              </a:rPr>
              <a:t>30 </a:t>
            </a:r>
            <a:r>
              <a:rPr lang="ru-RU" sz="2000" b="1" dirty="0" smtClean="0">
                <a:solidFill>
                  <a:srgbClr val="FF0000"/>
                </a:solidFill>
              </a:rPr>
              <a:t>апреля 2021 г. </a:t>
            </a:r>
            <a:r>
              <a:rPr lang="ru-RU" sz="2000" b="1" dirty="0" smtClean="0">
                <a:solidFill>
                  <a:schemeClr val="tx1"/>
                </a:solidFill>
              </a:rPr>
              <a:t>сведения</a:t>
            </a:r>
            <a:r>
              <a:rPr lang="ru-RU" sz="2000" b="1" dirty="0">
                <a:solidFill>
                  <a:schemeClr val="tx1"/>
                </a:solidFill>
              </a:rPr>
              <a:t>, </a:t>
            </a:r>
            <a:r>
              <a:rPr lang="ru-RU" sz="2000" b="1" dirty="0" smtClean="0">
                <a:solidFill>
                  <a:schemeClr val="tx1"/>
                </a:solidFill>
              </a:rPr>
              <a:t> то </a:t>
            </a:r>
            <a:r>
              <a:rPr lang="ru-RU" sz="2000" b="1" dirty="0">
                <a:solidFill>
                  <a:schemeClr val="tx1"/>
                </a:solidFill>
              </a:rPr>
              <a:t>представить уточненные оно не может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09624" y="5949000"/>
            <a:ext cx="7020000" cy="64563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К справке могут быть приложены любые применимые документы</a:t>
            </a:r>
          </a:p>
        </p:txBody>
      </p:sp>
    </p:spTree>
    <p:extLst>
      <p:ext uri="{BB962C8B-B14F-4D97-AF65-F5344CB8AC3E}">
        <p14:creationId xmlns="" xmlns:p14="http://schemas.microsoft.com/office/powerpoint/2010/main" val="25194077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01792728"/>
              </p:ext>
            </p:extLst>
          </p:nvPr>
        </p:nvGraphicFramePr>
        <p:xfrm>
          <a:off x="4" y="1340770"/>
          <a:ext cx="9143997" cy="521208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453422">
                  <a:extLst>
                    <a:ext uri="{9D8B030D-6E8A-4147-A177-3AD203B41FA5}">
                      <a16:colId xmlns="" xmlns:a16="http://schemas.microsoft.com/office/drawing/2014/main" val="523639308"/>
                    </a:ext>
                  </a:extLst>
                </a:gridCol>
                <a:gridCol w="1511405">
                  <a:extLst>
                    <a:ext uri="{9D8B030D-6E8A-4147-A177-3AD203B41FA5}">
                      <a16:colId xmlns="" xmlns:a16="http://schemas.microsoft.com/office/drawing/2014/main" val="1526620563"/>
                    </a:ext>
                  </a:extLst>
                </a:gridCol>
                <a:gridCol w="1889256">
                  <a:extLst>
                    <a:ext uri="{9D8B030D-6E8A-4147-A177-3AD203B41FA5}">
                      <a16:colId xmlns="" xmlns:a16="http://schemas.microsoft.com/office/drawing/2014/main" val="3692564334"/>
                    </a:ext>
                  </a:extLst>
                </a:gridCol>
                <a:gridCol w="1738115">
                  <a:extLst>
                    <a:ext uri="{9D8B030D-6E8A-4147-A177-3AD203B41FA5}">
                      <a16:colId xmlns="" xmlns:a16="http://schemas.microsoft.com/office/drawing/2014/main" val="1000738061"/>
                    </a:ext>
                  </a:extLst>
                </a:gridCol>
                <a:gridCol w="1813686">
                  <a:extLst>
                    <a:ext uri="{9D8B030D-6E8A-4147-A177-3AD203B41FA5}">
                      <a16:colId xmlns="" xmlns:a16="http://schemas.microsoft.com/office/drawing/2014/main" val="1687172775"/>
                    </a:ext>
                  </a:extLst>
                </a:gridCol>
                <a:gridCol w="1738113">
                  <a:extLst>
                    <a:ext uri="{9D8B030D-6E8A-4147-A177-3AD203B41FA5}">
                      <a16:colId xmlns="" xmlns:a16="http://schemas.microsoft.com/office/drawing/2014/main" val="2683491773"/>
                    </a:ext>
                  </a:extLst>
                </a:gridCol>
              </a:tblGrid>
              <a:tr h="20035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b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</a:t>
                      </a: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обязательства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Кредитор (должник</a:t>
                      </a: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 </a:t>
                      </a: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возникновения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обязательства</a:t>
                      </a: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</a:t>
                      </a: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обязательства по состоянию на отчетную дату </a:t>
                      </a: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(руб.)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Условия </a:t>
                      </a: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обязательства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239322"/>
                  </a:ext>
                </a:extLst>
              </a:tr>
              <a:tr h="2862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59962289"/>
                  </a:ext>
                </a:extLst>
              </a:tr>
              <a:tr h="28622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Кредитор: ВТБ24 (ПАО), 167000, Республика Коми, г. Сыктывкар, ул. Ленина, д.47а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Договор </a:t>
                      </a: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ипотечного</a:t>
                      </a:r>
                      <a:r>
                        <a:rPr lang="ru-RU" sz="19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кредитования </a:t>
                      </a: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31.08.2016</a:t>
                      </a:r>
                      <a:br>
                        <a:rPr lang="ru-RU" sz="1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524/0600-00256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1 500 000,00 /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150 000,00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11,5 %, залог </a:t>
                      </a:r>
                      <a:r>
                        <a:rPr lang="ru-RU" sz="19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квартира, находящаяся по адресу: г. Сыктывкар, ул. Катаева, </a:t>
                      </a:r>
                      <a:br>
                        <a:rPr lang="ru-RU" sz="19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9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 5, кв. 3,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созаёмщик</a:t>
                      </a:r>
                      <a:r>
                        <a:rPr lang="ru-RU" sz="19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супруга  Иванова О.М.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53157637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87229" y="596293"/>
            <a:ext cx="678608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6.2. Срочные обязательства финансового характера</a:t>
            </a:r>
            <a:endParaRPr kumimoji="0" lang="ru-RU" altLang="ru-RU" sz="2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57497"/>
            <a:ext cx="903649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ЗАПОЛНЕНИЯ РАЗДЕЛА </a:t>
            </a:r>
            <a:r>
              <a:rPr lang="ru-RU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03421" y="6492876"/>
            <a:ext cx="413483" cy="365125"/>
          </a:xfrm>
        </p:spPr>
        <p:txBody>
          <a:bodyPr/>
          <a:lstStyle/>
          <a:p>
            <a:fld id="{23408147-E808-40ED-9077-E2DD68D7044F}" type="slidenum">
              <a:rPr lang="ru-RU" smtClean="0"/>
              <a:pPr/>
              <a:t>40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5508104" y="3298052"/>
            <a:ext cx="1928826" cy="135732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5429258" y="4221089"/>
            <a:ext cx="964413" cy="11787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19872" y="5365474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ПРОЦЕНТАМИ!!!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1 138 000 + 12 000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99433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08147-E808-40ED-9077-E2DD68D7044F}" type="slidenum">
              <a:rPr lang="ru-RU" smtClean="0"/>
              <a:pPr/>
              <a:t>41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/>
          <a:srcRect l="33974" t="23512" r="18429" b="20227"/>
          <a:stretch/>
        </p:blipFill>
        <p:spPr bwMode="auto">
          <a:xfrm>
            <a:off x="1432" y="177507"/>
            <a:ext cx="9142568" cy="6453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6" name="Овал 5"/>
          <p:cNvSpPr/>
          <p:nvPr/>
        </p:nvSpPr>
        <p:spPr>
          <a:xfrm>
            <a:off x="7219368" y="5273520"/>
            <a:ext cx="1928826" cy="14678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8193998" y="3186397"/>
            <a:ext cx="0" cy="197079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13864" y="2663176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СУММИРОВАТЬ!!!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66045" y="1833956"/>
            <a:ext cx="143944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31.12.2020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727000" y="2152602"/>
            <a:ext cx="3060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136588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8023" y="1648606"/>
            <a:ext cx="8964496" cy="499236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cs typeface="Times New Roman" pitchFamily="18" charset="0"/>
              </a:rPr>
              <a:t>Договор финансовой аренды (лизинг)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cs typeface="Times New Roman" pitchFamily="18" charset="0"/>
              </a:rPr>
              <a:t>Договор займа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cs typeface="Times New Roman" pitchFamily="18" charset="0"/>
              </a:rPr>
              <a:t>Договор финансирования под уступку денежного требования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cs typeface="Times New Roman" pitchFamily="18" charset="0"/>
              </a:rPr>
              <a:t>Обязательства, связанные с заключением договора об уступке права требования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cs typeface="Times New Roman" pitchFamily="18" charset="0"/>
              </a:rPr>
              <a:t>Обязательства вследствие причинения вреда (финансовые)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cs typeface="Times New Roman" pitchFamily="18" charset="0"/>
              </a:rPr>
              <a:t>Обязательства по договору поручительства (если у поручителя возникли обязательства, т.е. должник свои обязательства не исполняет)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cs typeface="Times New Roman" pitchFamily="18" charset="0"/>
              </a:rPr>
              <a:t>Обязательства по уплате алиментов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cs typeface="Times New Roman" pitchFamily="18" charset="0"/>
              </a:rPr>
              <a:t>Обязательства по выплате арендной платы и иные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Финансовые обязательства государственной корпорации </a:t>
            </a:r>
            <a:r>
              <a:rPr lang="ru-RU" b="1" dirty="0">
                <a:solidFill>
                  <a:srgbClr val="FF0000"/>
                </a:solidFill>
                <a:cs typeface="Times New Roman" pitchFamily="18" charset="0"/>
              </a:rPr>
              <a:t>«Агентство по страхованию вкладов</a:t>
            </a:r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»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cs typeface="Times New Roman" pitchFamily="18" charset="0"/>
              </a:rPr>
              <a:t>предоставленные брокером займы (т.н. "маржинальные сделки</a:t>
            </a:r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")</a:t>
            </a:r>
            <a:endParaRPr lang="ru-RU" b="1" dirty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обязательства </a:t>
            </a:r>
            <a:r>
              <a:rPr lang="ru-RU" b="1" dirty="0">
                <a:solidFill>
                  <a:srgbClr val="FF0000"/>
                </a:solidFill>
                <a:cs typeface="Times New Roman" pitchFamily="18" charset="0"/>
              </a:rPr>
              <a:t>по незакрытым сделкам РЕПО и </a:t>
            </a:r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СВОП</a:t>
            </a:r>
            <a:endParaRPr lang="ru-RU" b="1" dirty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716169" y="6488684"/>
            <a:ext cx="427833" cy="365125"/>
          </a:xfrm>
          <a:prstGeom prst="rect">
            <a:avLst/>
          </a:prstGeom>
        </p:spPr>
        <p:txBody>
          <a:bodyPr/>
          <a:lstStyle/>
          <a:p>
            <a:fld id="{23408147-E808-40ED-9077-E2DD68D7044F}" type="slidenum">
              <a:rPr lang="ru-RU" smtClean="0"/>
              <a:pPr/>
              <a:t>42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23023" y="279000"/>
            <a:ext cx="7209496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6.2. </a:t>
            </a:r>
            <a:r>
              <a:rPr lang="ru-RU" sz="27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«Срочные обязательства финансового характера</a:t>
            </a:r>
            <a:r>
              <a:rPr lang="ru-RU" sz="2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сумма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равна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или превышает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500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000 рублей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7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17563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Пунегова Г.Г.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08147-E808-40ED-9077-E2DD68D7044F}" type="slidenum">
              <a:rPr lang="ru-RU" smtClean="0"/>
              <a:pPr/>
              <a:t>43</a:t>
            </a:fld>
            <a:endParaRPr lang="ru-RU"/>
          </a:p>
        </p:txBody>
      </p:sp>
      <p:pic>
        <p:nvPicPr>
          <p:cNvPr id="1026" name="Picture 2" descr="C:\Users\pgg001\Desktop\IMG_20191009_09162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85" r="8053"/>
          <a:stretch/>
        </p:blipFill>
        <p:spPr bwMode="auto">
          <a:xfrm rot="16200000">
            <a:off x="1415340" y="-1020442"/>
            <a:ext cx="6261221" cy="87328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447726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5094AB6-4094-4BF3-BE57-E867433540CC}"/>
              </a:ext>
            </a:extLst>
          </p:cNvPr>
          <p:cNvSpPr/>
          <p:nvPr/>
        </p:nvSpPr>
        <p:spPr>
          <a:xfrm>
            <a:off x="117000" y="1913295"/>
            <a:ext cx="8910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 -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заключаются на продолжительный период</a:t>
            </a:r>
          </a:p>
          <a:p>
            <a:pPr algn="just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страхование жизни на случай смерти, дожития до определенного возраста или срока либо наступления иного события; </a:t>
            </a:r>
          </a:p>
          <a:p>
            <a:pPr algn="just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пенсионного страхования; </a:t>
            </a: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страхования жизни с условием периодических страховых выплат (ренты, аннуитетов) и (или) с участием страхователя в инвестиционном доходе страховщика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B63306C-EF1F-40FA-B06D-97C1892D86B0}"/>
              </a:ext>
            </a:extLst>
          </p:cNvPr>
          <p:cNvSpPr/>
          <p:nvPr/>
        </p:nvSpPr>
        <p:spPr>
          <a:xfrm>
            <a:off x="2626663" y="6068279"/>
            <a:ext cx="4041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ЗАКРЫТЫЙ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7000" y="369000"/>
            <a:ext cx="8910000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бязательства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Законом Российской Федерации от 27 ноября 1992 года № 4015-1 «Об организации страхового дела в Российской Федерации» </a:t>
            </a:r>
          </a:p>
        </p:txBody>
      </p:sp>
    </p:spTree>
    <p:extLst>
      <p:ext uri="{BB962C8B-B14F-4D97-AF65-F5344CB8AC3E}">
        <p14:creationId xmlns="" xmlns:p14="http://schemas.microsoft.com/office/powerpoint/2010/main" val="27722740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9038753-5F39-4943-AF59-B958AEBAB0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55" t="2948" r="5627" b="6752"/>
          <a:stretch/>
        </p:blipFill>
        <p:spPr>
          <a:xfrm rot="16200000">
            <a:off x="1147315" y="-1138687"/>
            <a:ext cx="6857999" cy="9135374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5D6E360D-E186-4198-8080-26451E056E05}"/>
              </a:ext>
            </a:extLst>
          </p:cNvPr>
          <p:cNvCxnSpPr/>
          <p:nvPr/>
        </p:nvCxnSpPr>
        <p:spPr>
          <a:xfrm>
            <a:off x="4139952" y="332656"/>
            <a:ext cx="2646294" cy="0"/>
          </a:xfrm>
          <a:prstGeom prst="line">
            <a:avLst/>
          </a:prstGeom>
          <a:noFill/>
          <a:ln w="57150" cap="rnd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FFCD9EC2-1543-4DD8-BF3C-2B6F0D8FF7D2}"/>
              </a:ext>
            </a:extLst>
          </p:cNvPr>
          <p:cNvCxnSpPr/>
          <p:nvPr/>
        </p:nvCxnSpPr>
        <p:spPr>
          <a:xfrm>
            <a:off x="3059832" y="3789040"/>
            <a:ext cx="2646294" cy="0"/>
          </a:xfrm>
          <a:prstGeom prst="line">
            <a:avLst/>
          </a:prstGeom>
          <a:noFill/>
          <a:ln w="57150" cap="rnd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A3A69EE0-B2F1-42CA-BA81-9212E1ACF549}"/>
              </a:ext>
            </a:extLst>
          </p:cNvPr>
          <p:cNvCxnSpPr/>
          <p:nvPr/>
        </p:nvCxnSpPr>
        <p:spPr>
          <a:xfrm>
            <a:off x="2195736" y="4005064"/>
            <a:ext cx="2646294" cy="0"/>
          </a:xfrm>
          <a:prstGeom prst="line">
            <a:avLst/>
          </a:prstGeom>
          <a:noFill/>
          <a:ln w="57150" cap="rnd" cmpd="sng" algn="ctr">
            <a:solidFill>
              <a:srgbClr val="FF0000"/>
            </a:solidFill>
            <a:prstDash val="solid"/>
          </a:ln>
          <a:effectLst/>
        </p:spPr>
      </p:cxnSp>
    </p:spTree>
    <p:extLst>
      <p:ext uri="{BB962C8B-B14F-4D97-AF65-F5344CB8AC3E}">
        <p14:creationId xmlns="" xmlns:p14="http://schemas.microsoft.com/office/powerpoint/2010/main" val="34281495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B2787BB-5B38-4C81-8101-4A99ECAE33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00" t="3800" r="1000" b="4851"/>
          <a:stretch/>
        </p:blipFill>
        <p:spPr>
          <a:xfrm rot="16200000">
            <a:off x="1141087" y="-1141087"/>
            <a:ext cx="6858000" cy="9140174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8C465F97-2C72-4439-8C33-CBCB08E31CCF}"/>
              </a:ext>
            </a:extLst>
          </p:cNvPr>
          <p:cNvCxnSpPr/>
          <p:nvPr/>
        </p:nvCxnSpPr>
        <p:spPr>
          <a:xfrm>
            <a:off x="3635896" y="836712"/>
            <a:ext cx="2646294" cy="0"/>
          </a:xfrm>
          <a:prstGeom prst="line">
            <a:avLst/>
          </a:prstGeom>
          <a:noFill/>
          <a:ln w="57150" cap="rnd" cmpd="sng" algn="ctr">
            <a:solidFill>
              <a:srgbClr val="FF0000"/>
            </a:solidFill>
            <a:prstDash val="solid"/>
          </a:ln>
          <a:effectLst/>
        </p:spPr>
      </p:cxnSp>
    </p:spTree>
    <p:extLst>
      <p:ext uri="{BB962C8B-B14F-4D97-AF65-F5344CB8AC3E}">
        <p14:creationId xmlns="" xmlns:p14="http://schemas.microsoft.com/office/powerpoint/2010/main" val="23515660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C709F70-B322-447C-80F7-51851DB5D1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3625" t="8701" r="32281" b="61900"/>
          <a:stretch/>
        </p:blipFill>
        <p:spPr>
          <a:xfrm>
            <a:off x="0" y="0"/>
            <a:ext cx="9144000" cy="6137891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182041DF-F133-479C-82E9-AF6A0CC835A0}"/>
              </a:ext>
            </a:extLst>
          </p:cNvPr>
          <p:cNvSpPr/>
          <p:nvPr/>
        </p:nvSpPr>
        <p:spPr>
          <a:xfrm>
            <a:off x="6236928" y="3696229"/>
            <a:ext cx="2931954" cy="2476619"/>
          </a:xfrm>
          <a:prstGeom prst="ellipse">
            <a:avLst/>
          </a:prstGeom>
          <a:noFill/>
          <a:ln w="76200" cap="rnd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 defTabSz="342900">
              <a:defRPr/>
            </a:pPr>
            <a:endParaRPr lang="ru-RU" sz="1350" kern="0">
              <a:solidFill>
                <a:prstClr val="white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1035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2000" y="1689000"/>
            <a:ext cx="8496944" cy="5016344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 6.2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справки 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указываются </a:t>
            </a: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иные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виды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страхования,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числе: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КАСКО, ОСАГО,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страхования, заключенные в рамках договора об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ипотеке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 пенсионного обеспечения в НЕГОСУДАРСТВЕННЫХ ПЕНСИОННЫХ ФОНДАХ не указываются!!!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23408147-E808-40ED-9077-E2DD68D7044F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2561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000" y="1674000"/>
            <a:ext cx="8941994" cy="5040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Безвозмездной признается сделка, по которой предоставляется недвижимое имущество, транспортные средства или ценные бумаги </a:t>
            </a:r>
            <a:r>
              <a:rPr lang="ru-RU" sz="23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получения платы или иного встречного предоставления </a:t>
            </a:r>
            <a:r>
              <a:rPr lang="ru-RU" sz="23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дарения, соглашение о разделе имущества, договор (соглашение) об определении долей, а также брачный договор, который определяет порядок владения ранее совместно нажитого имущества (режим раздельной собственности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Уничтоженные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имущества </a:t>
            </a:r>
            <a:r>
              <a:rPr lang="ru-RU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подлежат отражению </a:t>
            </a:r>
          </a:p>
          <a:p>
            <a:pPr marL="93663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мены </a:t>
            </a:r>
            <a:r>
              <a:rPr lang="ru-RU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подлежит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отражению, так как он является 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возмездным</a:t>
            </a:r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657219" y="6488851"/>
            <a:ext cx="427833" cy="365125"/>
          </a:xfrm>
          <a:prstGeom prst="rect">
            <a:avLst/>
          </a:prstGeom>
        </p:spPr>
        <p:txBody>
          <a:bodyPr/>
          <a:lstStyle/>
          <a:p>
            <a:fld id="{23408147-E808-40ED-9077-E2DD68D7044F}" type="slidenum">
              <a:rPr lang="ru-RU" smtClean="0"/>
              <a:pPr/>
              <a:t>49</a:t>
            </a:fld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37000" y="324000"/>
            <a:ext cx="7321994" cy="12243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РАЗДЕЛ 7. СВЕДЕНИЯ О НЕДВИЖИМОМ ИМУЩЕСТВЕ, ТРАНСПОРТНЫХ СРЕДСТВАХ И ЦЕННЫХ БУМАГАХ, ОТЧУЖДЕННЫХ В ТЕЧЕНИЕ ОТЧЕТНОГО ПЕРИОДА В РЕЗУЛЬТАТЕ БЕЗВОЗМЕЗДНОЙ СДЕЛКИ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27254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629000"/>
            <a:ext cx="9108504" cy="520612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cs typeface="Times New Roman" panose="02020603050405020304" pitchFamily="18" charset="0"/>
              </a:rPr>
              <a:t>Пенсионный фонд Российской </a:t>
            </a:r>
            <a:r>
              <a:rPr lang="ru-RU" b="1" dirty="0" smtClean="0">
                <a:cs typeface="Times New Roman" panose="02020603050405020304" pitchFamily="18" charset="0"/>
              </a:rPr>
              <a:t>Федерации </a:t>
            </a:r>
            <a:r>
              <a:rPr lang="en-US" b="1" dirty="0">
                <a:cs typeface="Times New Roman" panose="02020603050405020304" pitchFamily="18" charset="0"/>
                <a:hlinkClick r:id="rId2"/>
              </a:rPr>
              <a:t>https://es.pfrf.ru</a:t>
            </a:r>
            <a:r>
              <a:rPr lang="en-US" b="1" dirty="0" smtClean="0">
                <a:cs typeface="Times New Roman" panose="02020603050405020304" pitchFamily="18" charset="0"/>
                <a:hlinkClick r:id="rId2"/>
              </a:rPr>
              <a:t>/</a:t>
            </a:r>
            <a:endParaRPr lang="ru-RU" b="1" dirty="0" smtClean="0"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cs typeface="Times New Roman" panose="02020603050405020304" pitchFamily="18" charset="0"/>
              </a:rPr>
              <a:t>ГИБДД </a:t>
            </a:r>
            <a:r>
              <a:rPr lang="ru-RU" b="1" dirty="0">
                <a:cs typeface="Times New Roman" panose="02020603050405020304" pitchFamily="18" charset="0"/>
              </a:rPr>
              <a:t>России </a:t>
            </a:r>
            <a:r>
              <a:rPr lang="en-US" b="1" dirty="0"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b="1" dirty="0" smtClean="0">
                <a:cs typeface="Times New Roman" panose="02020603050405020304" pitchFamily="18" charset="0"/>
                <a:hlinkClick r:id="rId3"/>
              </a:rPr>
              <a:t>://</a:t>
            </a:r>
            <a:r>
              <a:rPr lang="ru-RU" b="1" dirty="0" err="1" smtClean="0">
                <a:cs typeface="Times New Roman" panose="02020603050405020304" pitchFamily="18" charset="0"/>
                <a:hlinkClick r:id="rId3"/>
              </a:rPr>
              <a:t>гибдд.рф</a:t>
            </a:r>
            <a:endParaRPr lang="ru-RU" b="1" dirty="0" smtClean="0"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cs typeface="Times New Roman" panose="02020603050405020304" pitchFamily="18" charset="0"/>
              </a:rPr>
              <a:t>Личный </a:t>
            </a:r>
            <a:r>
              <a:rPr lang="ru-RU" b="1" dirty="0" smtClean="0">
                <a:cs typeface="Times New Roman" panose="02020603050405020304" pitchFamily="18" charset="0"/>
              </a:rPr>
              <a:t>кабинет налогоплательщика </a:t>
            </a:r>
            <a:r>
              <a:rPr lang="en-US" b="1" dirty="0" smtClean="0">
                <a:cs typeface="Times New Roman" panose="02020603050405020304" pitchFamily="18" charset="0"/>
                <a:hlinkClick r:id="rId4"/>
              </a:rPr>
              <a:t>https</a:t>
            </a:r>
            <a:r>
              <a:rPr lang="en-US" b="1" dirty="0">
                <a:cs typeface="Times New Roman" panose="02020603050405020304" pitchFamily="18" charset="0"/>
                <a:hlinkClick r:id="rId4"/>
              </a:rPr>
              <a:t>:</a:t>
            </a:r>
            <a:r>
              <a:rPr lang="en-US" b="1" dirty="0" smtClean="0">
                <a:cs typeface="Times New Roman" panose="02020603050405020304" pitchFamily="18" charset="0"/>
                <a:hlinkClick r:id="rId4"/>
              </a:rPr>
              <a:t>//lkfl2.nalog.ru/lkfl/login</a:t>
            </a:r>
            <a:endParaRPr lang="ru-RU" b="1" dirty="0" smtClean="0"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cs typeface="Times New Roman" panose="02020603050405020304" pitchFamily="18" charset="0"/>
              </a:rPr>
              <a:t>Федеральная служба </a:t>
            </a:r>
            <a:r>
              <a:rPr lang="ru-RU" b="1" dirty="0">
                <a:cs typeface="Times New Roman" panose="02020603050405020304" pitchFamily="18" charset="0"/>
              </a:rPr>
              <a:t>судебных приставов </a:t>
            </a:r>
            <a:r>
              <a:rPr lang="en-US" b="1" dirty="0" smtClean="0">
                <a:cs typeface="Times New Roman" panose="02020603050405020304" pitchFamily="18" charset="0"/>
                <a:hlinkClick r:id="rId5"/>
              </a:rPr>
              <a:t>http</a:t>
            </a:r>
            <a:r>
              <a:rPr lang="en-US" b="1" dirty="0">
                <a:cs typeface="Times New Roman" panose="02020603050405020304" pitchFamily="18" charset="0"/>
                <a:hlinkClick r:id="rId5"/>
              </a:rPr>
              <a:t>://fssprus.ru</a:t>
            </a:r>
            <a:r>
              <a:rPr lang="en-US" b="1" dirty="0" smtClean="0">
                <a:cs typeface="Times New Roman" panose="02020603050405020304" pitchFamily="18" charset="0"/>
                <a:hlinkClick r:id="rId5"/>
              </a:rPr>
              <a:t>/</a:t>
            </a:r>
            <a:endParaRPr lang="ru-RU" b="1" dirty="0" smtClean="0"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cs typeface="Times New Roman" panose="02020603050405020304" pitchFamily="18" charset="0"/>
              </a:rPr>
              <a:t>Росреестр </a:t>
            </a:r>
            <a:r>
              <a:rPr lang="en-US" b="1" dirty="0">
                <a:cs typeface="Times New Roman" panose="02020603050405020304" pitchFamily="18" charset="0"/>
                <a:hlinkClick r:id="rId6"/>
              </a:rPr>
              <a:t>https://</a:t>
            </a:r>
            <a:r>
              <a:rPr lang="en-US" b="1" dirty="0" smtClean="0">
                <a:cs typeface="Times New Roman" panose="02020603050405020304" pitchFamily="18" charset="0"/>
                <a:hlinkClick r:id="rId6"/>
              </a:rPr>
              <a:t>rosreestr.ru/wps/portal/online_request</a:t>
            </a:r>
            <a:endParaRPr lang="ru-RU" b="1" dirty="0" smtClean="0"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cap="small" dirty="0" smtClean="0"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cs typeface="Times New Roman" panose="02020603050405020304" pitchFamily="18" charset="0"/>
              </a:rPr>
              <a:t>редоставление</a:t>
            </a:r>
            <a:r>
              <a:rPr lang="ru-RU" b="1" cap="small" dirty="0"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cs typeface="Times New Roman" panose="02020603050405020304" pitchFamily="18" charset="0"/>
              </a:rPr>
              <a:t>сведений из ЕГРЮЛ/ЕГРИП </a:t>
            </a:r>
            <a:r>
              <a:rPr lang="en-US" b="1" dirty="0" smtClean="0">
                <a:cs typeface="Times New Roman" panose="02020603050405020304" pitchFamily="18" charset="0"/>
                <a:hlinkClick r:id="rId7"/>
              </a:rPr>
              <a:t>https</a:t>
            </a:r>
            <a:r>
              <a:rPr lang="en-US" b="1" dirty="0">
                <a:cs typeface="Times New Roman" panose="02020603050405020304" pitchFamily="18" charset="0"/>
                <a:hlinkClick r:id="rId7"/>
              </a:rPr>
              <a:t>://</a:t>
            </a:r>
            <a:r>
              <a:rPr lang="en-US" b="1" dirty="0" smtClean="0">
                <a:cs typeface="Times New Roman" panose="02020603050405020304" pitchFamily="18" charset="0"/>
                <a:hlinkClick r:id="rId7"/>
              </a:rPr>
              <a:t>egrul.nalog.ru/index.html</a:t>
            </a:r>
            <a:endParaRPr lang="ru-RU" b="1" dirty="0" smtClean="0"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ru-RU" b="1" cap="all" dirty="0"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ИСПОЛЬЗОВАНИЕ СЕРВИСОВ ОНЛАЙН-ИНФОРМАЦИИ ЯВЛЯЕТСЯ ЛИШЬ </a:t>
            </a:r>
            <a:r>
              <a:rPr lang="ru-RU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ВСПОМОГАТЕЛЬНЫМ</a:t>
            </a:r>
            <a:r>
              <a:rPr lang="ru-RU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ИНСТРУМЕНТОМ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cs typeface="Times New Roman" panose="02020603050405020304" pitchFamily="18" charset="0"/>
              </a:rPr>
              <a:t>Справку </a:t>
            </a:r>
            <a:r>
              <a:rPr lang="ru-RU" b="1" dirty="0">
                <a:solidFill>
                  <a:srgbClr val="FF0000"/>
                </a:solidFill>
                <a:cs typeface="Times New Roman" panose="02020603050405020304" pitchFamily="18" charset="0"/>
              </a:rPr>
              <a:t>рекомендуется</a:t>
            </a:r>
            <a:r>
              <a:rPr lang="ru-RU" b="1" dirty="0">
                <a:cs typeface="Times New Roman" panose="02020603050405020304" pitchFamily="18" charset="0"/>
              </a:rPr>
              <a:t> заполнять на основании правоустанавливающих и иных подтверждающих официальных </a:t>
            </a:r>
            <a:r>
              <a:rPr lang="ru-RU" b="1" dirty="0" smtClean="0">
                <a:cs typeface="Times New Roman" panose="02020603050405020304" pitchFamily="18" charset="0"/>
              </a:rPr>
              <a:t>документов. </a:t>
            </a:r>
            <a:r>
              <a:rPr lang="ru-RU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НЕ РЕКОМЕНДУЕТСЯ</a:t>
            </a:r>
            <a:r>
              <a:rPr lang="ru-RU" b="1" dirty="0" smtClean="0">
                <a:cs typeface="Times New Roman" panose="02020603050405020304" pitchFamily="18" charset="0"/>
              </a:rPr>
              <a:t> </a:t>
            </a:r>
            <a:r>
              <a:rPr lang="ru-RU" b="1" dirty="0">
                <a:cs typeface="Times New Roman" panose="02020603050405020304" pitchFamily="18" charset="0"/>
              </a:rPr>
              <a:t>пользоваться информацией, </a:t>
            </a:r>
            <a:r>
              <a:rPr lang="ru-RU" b="1" dirty="0" smtClean="0">
                <a:cs typeface="Times New Roman" panose="02020603050405020304" pitchFamily="18" charset="0"/>
              </a:rPr>
              <a:t> полученной </a:t>
            </a:r>
            <a:r>
              <a:rPr lang="ru-RU" b="1" dirty="0">
                <a:cs typeface="Times New Roman" panose="02020603050405020304" pitchFamily="18" charset="0"/>
              </a:rPr>
              <a:t>по телефону, в том числе в виде </a:t>
            </a:r>
            <a:r>
              <a:rPr lang="ru-RU" b="1" dirty="0" smtClean="0">
                <a:cs typeface="Times New Roman" panose="02020603050405020304" pitchFamily="18" charset="0"/>
              </a:rPr>
              <a:t>смс-сообщения</a:t>
            </a:r>
            <a:endParaRPr lang="ru-RU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661363" y="6469998"/>
            <a:ext cx="427833" cy="365125"/>
          </a:xfrm>
          <a:prstGeom prst="rect">
            <a:avLst/>
          </a:prstGeom>
        </p:spPr>
        <p:txBody>
          <a:bodyPr/>
          <a:lstStyle/>
          <a:p>
            <a:fld id="{23408147-E808-40ED-9077-E2DD68D7044F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97001" y="412771"/>
            <a:ext cx="7799811" cy="47147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СЕРВИСЫ ОНЛАЙН-ИНФОРМАЦИИ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20025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2000" y="309000"/>
            <a:ext cx="5670000" cy="899035"/>
          </a:xfrm>
        </p:spPr>
        <p:txBody>
          <a:bodyPr>
            <a:noAutofit/>
          </a:bodyPr>
          <a:lstStyle/>
          <a:p>
            <a:pPr algn="ctr"/>
            <a:r>
              <a:rPr lang="ru-RU" sz="2800" b="1" spc="-3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  <a:r>
              <a:rPr lang="ru-RU" sz="2800" b="1" spc="-3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 РАЗДЕЛА </a:t>
            </a:r>
            <a:r>
              <a:rPr lang="ru-RU" sz="2800" b="1" spc="-3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800" spc="-3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23408147-E808-40ED-9077-E2DD68D7044F}" type="slidenum">
              <a:rPr lang="ru-RU" smtClean="0"/>
              <a:pPr/>
              <a:t>50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34500568"/>
              </p:ext>
            </p:extLst>
          </p:nvPr>
        </p:nvGraphicFramePr>
        <p:xfrm>
          <a:off x="0" y="1895135"/>
          <a:ext cx="9144000" cy="4752529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599606">
                  <a:extLst>
                    <a:ext uri="{9D8B030D-6E8A-4147-A177-3AD203B41FA5}">
                      <a16:colId xmlns="" xmlns:a16="http://schemas.microsoft.com/office/drawing/2014/main" val="1587143834"/>
                    </a:ext>
                  </a:extLst>
                </a:gridCol>
                <a:gridCol w="3002704">
                  <a:extLst>
                    <a:ext uri="{9D8B030D-6E8A-4147-A177-3AD203B41FA5}">
                      <a16:colId xmlns="" xmlns:a16="http://schemas.microsoft.com/office/drawing/2014/main" val="4050900695"/>
                    </a:ext>
                  </a:extLst>
                </a:gridCol>
                <a:gridCol w="2968415">
                  <a:extLst>
                    <a:ext uri="{9D8B030D-6E8A-4147-A177-3AD203B41FA5}">
                      <a16:colId xmlns="" xmlns:a16="http://schemas.microsoft.com/office/drawing/2014/main" val="3997887981"/>
                    </a:ext>
                  </a:extLst>
                </a:gridCol>
                <a:gridCol w="2573275">
                  <a:extLst>
                    <a:ext uri="{9D8B030D-6E8A-4147-A177-3AD203B41FA5}">
                      <a16:colId xmlns="" xmlns:a16="http://schemas.microsoft.com/office/drawing/2014/main" val="1189214318"/>
                    </a:ext>
                  </a:extLst>
                </a:gridCol>
              </a:tblGrid>
              <a:tr h="6336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b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имущества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Приобретатель имущества по сделке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 </a:t>
                      </a: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отчуждения имущества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28044216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13232790"/>
                  </a:ext>
                </a:extLst>
              </a:tr>
              <a:tr h="6336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Земельные участки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нет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84432612"/>
                  </a:ext>
                </a:extLst>
              </a:tr>
              <a:tr h="9505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Иное недвижимое имущество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41266060"/>
                  </a:ext>
                </a:extLst>
              </a:tr>
              <a:tr h="22178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Транспортные средства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9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</a:t>
                      </a:r>
                      <a:r>
                        <a:rPr lang="ru-RU" sz="19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Лада Гранта, 2015, </a:t>
                      </a:r>
                      <a:r>
                        <a:rPr lang="ru-RU" sz="1900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ОГИБДД УМВД РФ </a:t>
                      </a:r>
                      <a:br>
                        <a:rPr lang="ru-RU" sz="1900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900" spc="-3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1900" spc="-3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г.Сыктывкару</a:t>
                      </a:r>
                      <a:endParaRPr lang="ru-RU" sz="1900" spc="-3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Иванов Сергей Петрович</a:t>
                      </a:r>
                      <a:r>
                        <a:rPr lang="ru-RU" sz="19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паспорт 8797 033961, выдан ОВД г. Воркуты 31.03.2005 зарегистрированный по адресу: Республика Коми, </a:t>
                      </a:r>
                      <a:r>
                        <a:rPr lang="ru-RU" sz="19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г.Ухта</a:t>
                      </a:r>
                      <a:r>
                        <a:rPr lang="ru-RU" sz="19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9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ул.Ленина</a:t>
                      </a:r>
                      <a:r>
                        <a:rPr lang="ru-RU" sz="19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д.5, кв.7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Договор дарения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27.10.2020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4452795"/>
                  </a:ext>
                </a:extLst>
              </a:tr>
            </a:tbl>
          </a:graphicData>
        </a:graphic>
      </p:graphicFrame>
      <p:sp>
        <p:nvSpPr>
          <p:cNvPr id="5" name="Овальная выноска 4"/>
          <p:cNvSpPr/>
          <p:nvPr/>
        </p:nvSpPr>
        <p:spPr>
          <a:xfrm>
            <a:off x="126" y="71848"/>
            <a:ext cx="2736304" cy="1680000"/>
          </a:xfrm>
          <a:prstGeom prst="wedgeEllipseCallout">
            <a:avLst>
              <a:gd name="adj1" fmla="val 89406"/>
              <a:gd name="adj2" fmla="val -33439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Сведения указываем в целом за 2020 год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5143376" y="2619000"/>
            <a:ext cx="3780000" cy="1755000"/>
          </a:xfrm>
          <a:prstGeom prst="wedgeEllipseCallout">
            <a:avLst>
              <a:gd name="adj1" fmla="val -98702"/>
              <a:gd name="adj2" fmla="val 32595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Отчуждение </a:t>
            </a:r>
            <a:r>
              <a:rPr lang="ru-RU" sz="2000" b="1" dirty="0">
                <a:solidFill>
                  <a:schemeClr val="tx1"/>
                </a:solidFill>
              </a:rPr>
              <a:t>доли имущества в связи с использованием средств (части средств) </a:t>
            </a:r>
            <a:r>
              <a:rPr lang="ru-RU" sz="2000" b="1" dirty="0" smtClean="0">
                <a:solidFill>
                  <a:schemeClr val="tx1"/>
                </a:solidFill>
              </a:rPr>
              <a:t>МСК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75768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07001" y="1783458"/>
            <a:ext cx="8694497" cy="4627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6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Дата и время печати справки </a:t>
            </a:r>
            <a:r>
              <a:rPr kumimoji="0" lang="ru-RU" altLang="ru-RU" sz="2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НЕ ДОЛЖНЫ ОТЛИЧАТЬСЯ </a:t>
            </a:r>
            <a:endParaRPr kumimoji="0" lang="ru-RU" altLang="ru-RU" sz="26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НЕ ДОПУСКАЮТСЯ </a:t>
            </a:r>
            <a:r>
              <a:rPr kumimoji="0" lang="ru-RU" altLang="ru-RU" sz="26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дефекты печати в виде полос, пятен </a:t>
            </a:r>
            <a:endParaRPr kumimoji="0" lang="ru-RU" altLang="ru-RU" sz="26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НЕ ДОПУСКАЕТСЯ </a:t>
            </a:r>
            <a:r>
              <a:rPr kumimoji="0" lang="ru-RU" altLang="ru-RU" sz="26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наличие подписи и пометок на линейных и двумерных штрих-кодах </a:t>
            </a:r>
            <a:endParaRPr kumimoji="0" lang="ru-RU" altLang="ru-RU" sz="26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6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Листы одной справки </a:t>
            </a:r>
            <a:r>
              <a:rPr kumimoji="0" lang="ru-RU" altLang="ru-RU" sz="2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НЕ СЛЕДУЕТ </a:t>
            </a:r>
            <a:r>
              <a:rPr kumimoji="0" lang="ru-RU" altLang="ru-RU" sz="26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менять или вставлять в другие справки, даже если они содержат идентичную информацию </a:t>
            </a:r>
            <a:endParaRPr kumimoji="0" lang="ru-RU" altLang="ru-RU" sz="26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6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Справки </a:t>
            </a:r>
            <a:r>
              <a:rPr kumimoji="0" lang="ru-RU" altLang="ru-RU" sz="2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НЕ РЕКОМЕНДУЕТСЯ </a:t>
            </a:r>
            <a:r>
              <a:rPr kumimoji="0" lang="ru-RU" altLang="ru-RU" sz="26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прошивать и фиксировать скрепкой</a:t>
            </a:r>
          </a:p>
          <a:p>
            <a:pPr marL="0" marR="0" lvl="0" indent="45085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cs typeface="Times New Roman" panose="02020603050405020304" pitchFamily="18" charset="0"/>
              </a:rPr>
              <a:t>ТОЛЬКО ОДНОСТОРОННЯЯ</a:t>
            </a:r>
            <a:r>
              <a:rPr kumimoji="0" lang="ru-RU" altLang="ru-RU" sz="26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cs typeface="Times New Roman" panose="02020603050405020304" pitchFamily="18" charset="0"/>
              </a:rPr>
              <a:t> ПЕЧАТЬ</a:t>
            </a:r>
            <a:endParaRPr kumimoji="0" lang="ru-RU" altLang="ru-RU" sz="26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61504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 cstate="print"/>
          <a:srcRect l="17638" t="21370" r="15500" b="6645"/>
          <a:stretch>
            <a:fillRect/>
          </a:stretch>
        </p:blipFill>
        <p:spPr bwMode="auto">
          <a:xfrm>
            <a:off x="251520" y="0"/>
            <a:ext cx="856895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23408147-E808-40ED-9077-E2DD68D7044F}" type="slidenum">
              <a:rPr lang="ru-RU" smtClean="0"/>
              <a:pPr/>
              <a:t>52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699792" y="3717032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rgbClr val="FF0000"/>
                </a:solidFill>
              </a:rPr>
              <a:t>ИВАНОВ</a:t>
            </a:r>
            <a:endParaRPr lang="ru-RU" sz="4000" i="1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969194" y="292675"/>
            <a:ext cx="3816423" cy="3676325"/>
          </a:xfrm>
          <a:prstGeom prst="ellipse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Подписывая справку, Вы подтверждаете достоверность и полноту указанных в ней сведений</a:t>
            </a:r>
          </a:p>
        </p:txBody>
      </p:sp>
      <p:cxnSp>
        <p:nvCxnSpPr>
          <p:cNvPr id="12" name="Прямая со стрелкой 11"/>
          <p:cNvCxnSpPr>
            <a:stCxn id="8" idx="3"/>
          </p:cNvCxnSpPr>
          <p:nvPr/>
        </p:nvCxnSpPr>
        <p:spPr>
          <a:xfrm flipH="1">
            <a:off x="4681163" y="3430615"/>
            <a:ext cx="846932" cy="678485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/>
          <p:nvPr/>
        </p:nvPicPr>
        <p:blipFill>
          <a:blip r:embed="rId3" cstate="print"/>
          <a:srcRect l="69749" t="71315" r="7203" b="15178"/>
          <a:stretch>
            <a:fillRect/>
          </a:stretch>
        </p:blipFill>
        <p:spPr bwMode="auto">
          <a:xfrm>
            <a:off x="4788024" y="5157192"/>
            <a:ext cx="399593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395536" y="5085185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ДАТЫ </a:t>
            </a:r>
            <a:r>
              <a:rPr lang="ru-RU" altLang="ru-RU" sz="24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ДОЛЖНЫ ОТЛИЧАТЬСЯ, ВЕРСИЯ 2.4.4</a:t>
            </a:r>
            <a:endParaRPr lang="ru-RU" sz="2400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 flipV="1">
            <a:off x="1647000" y="4365104"/>
            <a:ext cx="4905000" cy="966302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0677" y="3917086"/>
            <a:ext cx="18450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800" b="1" dirty="0" smtClean="0"/>
              <a:t>  1 марта 2021 г.</a:t>
            </a:r>
            <a:endParaRPr lang="ru-RU" sz="1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417000" y="5331406"/>
            <a:ext cx="2532096" cy="353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>
                    <a:lumMod val="65000"/>
                  </a:schemeClr>
                </a:solidFill>
              </a:rPr>
              <a:t>  </a:t>
            </a:r>
            <a:r>
              <a:rPr lang="ru-RU" sz="1700" b="1" dirty="0" smtClean="0">
                <a:solidFill>
                  <a:schemeClr val="bg1">
                    <a:lumMod val="65000"/>
                  </a:schemeClr>
                </a:solidFill>
              </a:rPr>
              <a:t>01.03.2021 14:55:58(1)</a:t>
            </a:r>
            <a:endParaRPr lang="ru-RU" sz="17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19936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3474" y="189000"/>
            <a:ext cx="6683526" cy="13255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К цифровой валюте </a:t>
            </a:r>
            <a:r>
              <a:rPr lang="ru-RU" sz="3600" u="sng" dirty="0" smtClean="0">
                <a:solidFill>
                  <a:srgbClr val="FF0000"/>
                </a:solidFill>
              </a:rPr>
              <a:t>НЕ</a:t>
            </a:r>
            <a:r>
              <a:rPr lang="ru-RU" sz="3600" dirty="0" smtClean="0">
                <a:solidFill>
                  <a:srgbClr val="FF0000"/>
                </a:solidFill>
              </a:rPr>
              <a:t> относятся: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000" y="1749000"/>
            <a:ext cx="8471700" cy="468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dirty="0" smtClean="0"/>
              <a:t>Бонусные баллы;</a:t>
            </a:r>
          </a:p>
          <a:p>
            <a:pPr marL="0" indent="0">
              <a:buNone/>
            </a:pPr>
            <a:r>
              <a:rPr lang="ru-RU" sz="2200" b="1" dirty="0" smtClean="0"/>
              <a:t>Бонусы на накопительных дисконтных картах, начисленные банками и иными организациями за пользование услугами, в том числе в виде денежных средств «</a:t>
            </a:r>
            <a:r>
              <a:rPr lang="ru-RU" sz="2200" b="1" dirty="0" err="1" smtClean="0"/>
              <a:t>кэшбэк</a:t>
            </a:r>
            <a:r>
              <a:rPr lang="ru-RU" sz="2200" b="1" dirty="0" smtClean="0"/>
              <a:t> сервис»</a:t>
            </a:r>
          </a:p>
          <a:p>
            <a:pPr marL="0" indent="0">
              <a:buNone/>
            </a:pPr>
            <a:endParaRPr lang="ru-RU" sz="2200" b="1" dirty="0"/>
          </a:p>
          <a:p>
            <a:pPr marL="0" indent="0">
              <a:buNone/>
            </a:pPr>
            <a:r>
              <a:rPr lang="ru-RU" sz="2200" b="1" cap="all" dirty="0" smtClean="0">
                <a:solidFill>
                  <a:srgbClr val="FF0000"/>
                </a:solidFill>
              </a:rPr>
              <a:t>Пример цифровой валюты:</a:t>
            </a:r>
          </a:p>
          <a:p>
            <a:pPr marL="0" indent="0">
              <a:buNone/>
            </a:pPr>
            <a:r>
              <a:rPr lang="ru-RU" sz="2200" b="1" dirty="0" err="1" smtClean="0"/>
              <a:t>Биткоин</a:t>
            </a:r>
            <a:endParaRPr lang="ru-RU" sz="2200" b="1" dirty="0" smtClean="0"/>
          </a:p>
          <a:p>
            <a:pPr marL="0" indent="0">
              <a:buNone/>
            </a:pPr>
            <a:r>
              <a:rPr lang="ru-RU" sz="2200" b="1" dirty="0" err="1" smtClean="0"/>
              <a:t>БиткоинКэш</a:t>
            </a:r>
            <a:endParaRPr lang="ru-RU" sz="2200" b="1" dirty="0" smtClean="0"/>
          </a:p>
          <a:p>
            <a:pPr marL="0" indent="0">
              <a:buNone/>
            </a:pPr>
            <a:r>
              <a:rPr lang="ru-RU" sz="2200" b="1" dirty="0" smtClean="0"/>
              <a:t>Эфир</a:t>
            </a:r>
          </a:p>
          <a:p>
            <a:pPr marL="0" indent="0">
              <a:buNone/>
            </a:pPr>
            <a:r>
              <a:rPr lang="ru-RU" sz="2200" b="1" dirty="0" smtClean="0"/>
              <a:t>НЭО</a:t>
            </a:r>
          </a:p>
          <a:p>
            <a:pPr marL="0" indent="0">
              <a:buNone/>
            </a:pPr>
            <a:r>
              <a:rPr lang="en-US" sz="2200" b="1" dirty="0" smtClean="0"/>
              <a:t>Ripple</a:t>
            </a:r>
          </a:p>
          <a:p>
            <a:pPr marL="0" indent="0">
              <a:buNone/>
            </a:pPr>
            <a:r>
              <a:rPr lang="ru-RU" sz="2200" b="1" dirty="0" smtClean="0"/>
              <a:t>Данные виды котируются на специальных </a:t>
            </a:r>
            <a:r>
              <a:rPr lang="ru-RU" sz="2200" b="1" dirty="0" err="1" smtClean="0"/>
              <a:t>криптовалютных</a:t>
            </a:r>
            <a:r>
              <a:rPr lang="ru-RU" sz="2200" b="1" dirty="0" smtClean="0"/>
              <a:t> биржах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221708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000" y="2034000"/>
            <a:ext cx="8595450" cy="45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Пример:</a:t>
            </a:r>
          </a:p>
          <a:p>
            <a:pPr marL="0" indent="0">
              <a:buNone/>
            </a:pPr>
            <a:r>
              <a:rPr lang="ru-RU" sz="2400" b="1" dirty="0"/>
              <a:t>Б</a:t>
            </a:r>
            <a:r>
              <a:rPr lang="ru-RU" sz="2400" b="1" dirty="0" smtClean="0"/>
              <a:t>иотехнологическая компания </a:t>
            </a:r>
            <a:r>
              <a:rPr lang="en-US" sz="2400" b="1" dirty="0" smtClean="0"/>
              <a:t>Quadrant Biosciences </a:t>
            </a:r>
            <a:r>
              <a:rPr lang="ru-RU" sz="2400" b="1" dirty="0" smtClean="0"/>
              <a:t>(США) </a:t>
            </a:r>
            <a:r>
              <a:rPr lang="ru-RU" sz="2400" b="1" dirty="0" err="1" smtClean="0"/>
              <a:t>токенизировала</a:t>
            </a:r>
            <a:r>
              <a:rPr lang="ru-RU" sz="2400" b="1" dirty="0" smtClean="0"/>
              <a:t> свой акционерный капитал (</a:t>
            </a:r>
            <a:r>
              <a:rPr lang="ru-RU" sz="2400" b="1" dirty="0" err="1" smtClean="0"/>
              <a:t>токен</a:t>
            </a:r>
            <a:r>
              <a:rPr lang="ru-RU" sz="2400" b="1" dirty="0" smtClean="0"/>
              <a:t> – цифровой финансовый актив);</a:t>
            </a:r>
          </a:p>
          <a:p>
            <a:pPr marL="0" indent="0">
              <a:buNone/>
            </a:pPr>
            <a:r>
              <a:rPr lang="ru-RU" sz="2400" b="1" dirty="0" smtClean="0"/>
              <a:t>Венчурная компания </a:t>
            </a:r>
            <a:r>
              <a:rPr lang="en-US" sz="2400" b="1" dirty="0" err="1" smtClean="0"/>
              <a:t>Blockchain</a:t>
            </a:r>
            <a:r>
              <a:rPr lang="en-US" sz="2400" b="1" dirty="0" smtClean="0"/>
              <a:t> Capital</a:t>
            </a:r>
            <a:r>
              <a:rPr lang="ru-RU" sz="2400" b="1" dirty="0" smtClean="0"/>
              <a:t> (США)  - одна из первых компаний, предложившая свои инвестиционные </a:t>
            </a:r>
            <a:r>
              <a:rPr lang="ru-RU" sz="2400" b="1" dirty="0" err="1" smtClean="0"/>
              <a:t>токены</a:t>
            </a:r>
            <a:r>
              <a:rPr lang="ru-RU" sz="2400" b="1" dirty="0" smtClean="0"/>
              <a:t> для продажи на рынке;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Российский проект: </a:t>
            </a:r>
            <a:r>
              <a:rPr lang="ru-RU" sz="2400" b="1" dirty="0" smtClean="0"/>
              <a:t>ГМК «Норильский никель» - </a:t>
            </a:r>
            <a:r>
              <a:rPr lang="ru-RU" sz="2400" b="1" dirty="0" smtClean="0">
                <a:solidFill>
                  <a:srgbClr val="FF0000"/>
                </a:solidFill>
              </a:rPr>
              <a:t>в 2020 году </a:t>
            </a:r>
            <a:r>
              <a:rPr lang="ru-RU" sz="2400" b="1" dirty="0" smtClean="0"/>
              <a:t>создана платформа для выпуска и оборота цифровых прав и позволяющая </a:t>
            </a:r>
            <a:r>
              <a:rPr lang="ru-RU" sz="2400" b="1" dirty="0" err="1" smtClean="0"/>
              <a:t>токенизировать</a:t>
            </a:r>
            <a:r>
              <a:rPr lang="ru-RU" sz="2400" b="1" dirty="0" smtClean="0"/>
              <a:t> работы и услуги, прошла тестирование Банка России</a:t>
            </a:r>
            <a:endParaRPr lang="ru-RU" sz="24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917000" y="189000"/>
            <a:ext cx="6998526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FF0000"/>
                </a:solidFill>
              </a:rPr>
              <a:t>В настоящее время в России цифровые финансовые активы </a:t>
            </a:r>
            <a:r>
              <a:rPr lang="ru-RU" sz="3600" u="sng" dirty="0" smtClean="0">
                <a:solidFill>
                  <a:srgbClr val="FF0000"/>
                </a:solidFill>
              </a:rPr>
              <a:t>НЕ</a:t>
            </a:r>
            <a:r>
              <a:rPr lang="ru-RU" sz="3600" dirty="0" smtClean="0">
                <a:solidFill>
                  <a:srgbClr val="FF0000"/>
                </a:solidFill>
              </a:rPr>
              <a:t> выпускаются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00432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9B22FB9D-5F64-4035-81E0-37E2AA2CEB23}"/>
              </a:ext>
            </a:extLst>
          </p:cNvPr>
          <p:cNvSpPr/>
          <p:nvPr/>
        </p:nvSpPr>
        <p:spPr>
          <a:xfrm>
            <a:off x="278947" y="6293388"/>
            <a:ext cx="8586106" cy="453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tx1"/>
                </a:solidFill>
              </a:rPr>
              <a:t>В рамках декларационной кампании </a:t>
            </a:r>
            <a:r>
              <a:rPr lang="ru-RU" sz="1800" dirty="0" smtClean="0">
                <a:solidFill>
                  <a:schemeClr val="tx1"/>
                </a:solidFill>
              </a:rPr>
              <a:t>служащие  (депутаты) уведомления </a:t>
            </a:r>
            <a:r>
              <a:rPr lang="ru-RU" sz="1800" dirty="0">
                <a:solidFill>
                  <a:schemeClr val="tx1"/>
                </a:solidFill>
              </a:rPr>
              <a:t>не подают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2154502" y="457201"/>
            <a:ext cx="6537417" cy="95409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800" b="1" dirty="0"/>
              <a:t>Указ Президента Российской Федерации от 10 декабря 2020 г. № 778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DEF0DF8A-BDB4-438A-861F-716730737D2A}"/>
              </a:ext>
            </a:extLst>
          </p:cNvPr>
          <p:cNvSpPr/>
          <p:nvPr/>
        </p:nvSpPr>
        <p:spPr>
          <a:xfrm>
            <a:off x="278947" y="1660148"/>
            <a:ext cx="8586106" cy="7803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tx1"/>
                </a:solidFill>
              </a:rPr>
              <a:t>Уведомление подается </a:t>
            </a:r>
            <a:r>
              <a:rPr lang="ru-RU" sz="1800" u="sng" dirty="0">
                <a:solidFill>
                  <a:schemeClr val="tx1"/>
                </a:solidFill>
              </a:rPr>
              <a:t>при наличии</a:t>
            </a:r>
            <a:r>
              <a:rPr lang="ru-RU" sz="1800" dirty="0">
                <a:solidFill>
                  <a:schemeClr val="tx1"/>
                </a:solidFill>
              </a:rPr>
              <a:t> в отношении каждого члена семьи отдельно 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(при отсутствии не подается, журналы и расписки об отсутствии не предусмотрены)</a:t>
            </a:r>
            <a:endParaRPr lang="ru-RU" sz="1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3F4BAD4B-0502-4A33-A20A-52FC36FA5B27}"/>
              </a:ext>
            </a:extLst>
          </p:cNvPr>
          <p:cNvSpPr/>
          <p:nvPr/>
        </p:nvSpPr>
        <p:spPr>
          <a:xfrm>
            <a:off x="990569" y="2669400"/>
            <a:ext cx="7874484" cy="360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tx1"/>
                </a:solidFill>
                <a:cs typeface="Times New Roman" pitchFamily="18" charset="0"/>
              </a:rPr>
              <a:t>лицами, поступающими на </a:t>
            </a:r>
            <a:r>
              <a:rPr lang="ru-RU" sz="1800" dirty="0" smtClean="0">
                <a:solidFill>
                  <a:schemeClr val="tx1"/>
                </a:solidFill>
                <a:cs typeface="Times New Roman" pitchFamily="18" charset="0"/>
              </a:rPr>
              <a:t>службу</a:t>
            </a:r>
            <a:endParaRPr lang="ru-RU" sz="1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4" name="Стрелка вправо 77">
            <a:extLst>
              <a:ext uri="{FF2B5EF4-FFF2-40B4-BE49-F238E27FC236}">
                <a16:creationId xmlns="" xmlns:a16="http://schemas.microsoft.com/office/drawing/2014/main" id="{62C35F15-61DE-4BD7-9E9D-7BFA2937D4B5}"/>
              </a:ext>
            </a:extLst>
          </p:cNvPr>
          <p:cNvSpPr/>
          <p:nvPr/>
        </p:nvSpPr>
        <p:spPr>
          <a:xfrm>
            <a:off x="434902" y="2723649"/>
            <a:ext cx="328613" cy="28692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D615347C-86D2-4743-A1B8-19DACFEE91F6}"/>
              </a:ext>
            </a:extLst>
          </p:cNvPr>
          <p:cNvSpPr/>
          <p:nvPr/>
        </p:nvSpPr>
        <p:spPr>
          <a:xfrm>
            <a:off x="990569" y="3148175"/>
            <a:ext cx="7874484" cy="360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лицами, которые переходят с </a:t>
            </a:r>
            <a:r>
              <a:rPr lang="ru-RU" sz="1600" dirty="0" err="1">
                <a:solidFill>
                  <a:schemeClr val="tx1"/>
                </a:solidFill>
                <a:cs typeface="Times New Roman" pitchFamily="18" charset="0"/>
              </a:rPr>
              <a:t>недекларируемой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 должности на декларируемую</a:t>
            </a:r>
          </a:p>
        </p:txBody>
      </p:sp>
      <p:sp>
        <p:nvSpPr>
          <p:cNvPr id="36" name="Стрелка вправо 77">
            <a:extLst>
              <a:ext uri="{FF2B5EF4-FFF2-40B4-BE49-F238E27FC236}">
                <a16:creationId xmlns="" xmlns:a16="http://schemas.microsoft.com/office/drawing/2014/main" id="{EA72743B-7464-4F1D-B196-5992C6861C5F}"/>
              </a:ext>
            </a:extLst>
          </p:cNvPr>
          <p:cNvSpPr/>
          <p:nvPr/>
        </p:nvSpPr>
        <p:spPr>
          <a:xfrm>
            <a:off x="434902" y="3184715"/>
            <a:ext cx="328613" cy="28692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E7693524-54BF-4135-894C-463893BD59CA}"/>
              </a:ext>
            </a:extLst>
          </p:cNvPr>
          <p:cNvSpPr/>
          <p:nvPr/>
        </p:nvSpPr>
        <p:spPr>
          <a:xfrm>
            <a:off x="990569" y="3634245"/>
            <a:ext cx="7874484" cy="57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tx1"/>
                </a:solidFill>
                <a:cs typeface="Times New Roman" pitchFamily="18" charset="0"/>
              </a:rPr>
              <a:t>лицами, претендующими на замещение государственной должности </a:t>
            </a:r>
            <a:r>
              <a:rPr lang="ru-RU" sz="1800" dirty="0" smtClean="0">
                <a:solidFill>
                  <a:schemeClr val="tx1"/>
                </a:solidFill>
                <a:cs typeface="Times New Roman" pitchFamily="18" charset="0"/>
              </a:rPr>
              <a:t>РФ, </a:t>
            </a:r>
            <a:r>
              <a:rPr lang="ru-RU" sz="1800" dirty="0">
                <a:solidFill>
                  <a:schemeClr val="tx1"/>
                </a:solidFill>
                <a:cs typeface="Times New Roman" pitchFamily="18" charset="0"/>
              </a:rPr>
              <a:t>если не установлено иное</a:t>
            </a:r>
          </a:p>
        </p:txBody>
      </p:sp>
      <p:sp>
        <p:nvSpPr>
          <p:cNvPr id="38" name="Стрелка вправо 77">
            <a:extLst>
              <a:ext uri="{FF2B5EF4-FFF2-40B4-BE49-F238E27FC236}">
                <a16:creationId xmlns="" xmlns:a16="http://schemas.microsoft.com/office/drawing/2014/main" id="{D0DA9716-87C8-4AC5-982C-5EE8BB84465D}"/>
              </a:ext>
            </a:extLst>
          </p:cNvPr>
          <p:cNvSpPr/>
          <p:nvPr/>
        </p:nvSpPr>
        <p:spPr>
          <a:xfrm>
            <a:off x="434902" y="3778784"/>
            <a:ext cx="328613" cy="28692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412F0DDA-9547-4FC6-8664-F8F7BEF3695D}"/>
              </a:ext>
            </a:extLst>
          </p:cNvPr>
          <p:cNvSpPr/>
          <p:nvPr/>
        </p:nvSpPr>
        <p:spPr>
          <a:xfrm>
            <a:off x="990569" y="4291004"/>
            <a:ext cx="7874484" cy="57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tx1"/>
                </a:solidFill>
                <a:cs typeface="Times New Roman" pitchFamily="18" charset="0"/>
              </a:rPr>
              <a:t>иными лицами в соответствии нормативными правовыми актами </a:t>
            </a:r>
            <a:r>
              <a:rPr lang="ru-RU" sz="1800" dirty="0" smtClean="0">
                <a:solidFill>
                  <a:schemeClr val="tx1"/>
                </a:solidFill>
                <a:cs typeface="Times New Roman" pitchFamily="18" charset="0"/>
              </a:rPr>
              <a:t>РФ, </a:t>
            </a:r>
            <a:r>
              <a:rPr lang="ru-RU" sz="1800" dirty="0">
                <a:solidFill>
                  <a:schemeClr val="tx1"/>
                </a:solidFill>
                <a:cs typeface="Times New Roman" pitchFamily="18" charset="0"/>
              </a:rPr>
              <a:t>изданными в соответствии с пунктом 5 Указа Президента </a:t>
            </a:r>
            <a:r>
              <a:rPr lang="ru-RU" sz="1800" dirty="0" smtClean="0">
                <a:solidFill>
                  <a:schemeClr val="tx1"/>
                </a:solidFill>
                <a:cs typeface="Times New Roman" pitchFamily="18" charset="0"/>
              </a:rPr>
              <a:t>РФ </a:t>
            </a:r>
            <a:r>
              <a:rPr lang="ru-RU" sz="1800" dirty="0">
                <a:solidFill>
                  <a:schemeClr val="tx1"/>
                </a:solidFill>
                <a:cs typeface="Times New Roman" pitchFamily="18" charset="0"/>
              </a:rPr>
              <a:t>№ 778</a:t>
            </a:r>
          </a:p>
        </p:txBody>
      </p:sp>
      <p:sp>
        <p:nvSpPr>
          <p:cNvPr id="40" name="Стрелка вправо 77">
            <a:extLst>
              <a:ext uri="{FF2B5EF4-FFF2-40B4-BE49-F238E27FC236}">
                <a16:creationId xmlns="" xmlns:a16="http://schemas.microsoft.com/office/drawing/2014/main" id="{143F176D-A938-494A-9CE5-E0592E5912A0}"/>
              </a:ext>
            </a:extLst>
          </p:cNvPr>
          <p:cNvSpPr/>
          <p:nvPr/>
        </p:nvSpPr>
        <p:spPr>
          <a:xfrm>
            <a:off x="434902" y="4401595"/>
            <a:ext cx="328613" cy="28692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157B3FA2-8C1F-4E73-BD89-1DE06B0782CB}"/>
              </a:ext>
            </a:extLst>
          </p:cNvPr>
          <p:cNvSpPr/>
          <p:nvPr/>
        </p:nvSpPr>
        <p:spPr>
          <a:xfrm>
            <a:off x="1574056" y="4979753"/>
            <a:ext cx="3581432" cy="57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служащие (депутаты) субъектов </a:t>
            </a:r>
            <a:endParaRPr lang="ru-RU" sz="1800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Российской Федерации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73C50FA4-1A5E-438B-9C5F-0CB07F59BFF3}"/>
              </a:ext>
            </a:extLst>
          </p:cNvPr>
          <p:cNvSpPr/>
          <p:nvPr/>
        </p:nvSpPr>
        <p:spPr>
          <a:xfrm>
            <a:off x="5283621" y="4979753"/>
            <a:ext cx="3581432" cy="57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работники отдельных категорий организаций и т.д.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D42B305E-256E-412D-AF05-8057C952AAC0}"/>
              </a:ext>
            </a:extLst>
          </p:cNvPr>
          <p:cNvSpPr/>
          <p:nvPr/>
        </p:nvSpPr>
        <p:spPr>
          <a:xfrm>
            <a:off x="278947" y="5684264"/>
            <a:ext cx="8586106" cy="6091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tx1"/>
                </a:solidFill>
              </a:rPr>
              <a:t>Уведомление подается по состоянию на </a:t>
            </a:r>
            <a:r>
              <a:rPr lang="ru-RU" sz="1800" dirty="0" smtClean="0">
                <a:solidFill>
                  <a:schemeClr val="tx1"/>
                </a:solidFill>
              </a:rPr>
              <a:t>первое </a:t>
            </a:r>
            <a:r>
              <a:rPr lang="ru-RU" sz="1800" dirty="0">
                <a:solidFill>
                  <a:schemeClr val="tx1"/>
                </a:solidFill>
              </a:rPr>
              <a:t>число месяца, предшествующего месяцу подачи документов</a:t>
            </a:r>
            <a:endParaRPr lang="ru-RU" sz="1800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3364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9B22FB9D-5F64-4035-81E0-37E2AA2CEB23}"/>
              </a:ext>
            </a:extLst>
          </p:cNvPr>
          <p:cNvSpPr/>
          <p:nvPr/>
        </p:nvSpPr>
        <p:spPr>
          <a:xfrm>
            <a:off x="81177" y="3462027"/>
            <a:ext cx="8794783" cy="7215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800" b="1" dirty="0">
                <a:solidFill>
                  <a:schemeClr val="tx1"/>
                </a:solidFill>
              </a:rPr>
              <a:t>Цифровые финансовые активы, утилитарные цифровые права и цифровая валюта с неоднородными признаками отражаются отдельными позициями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1917000" y="375932"/>
            <a:ext cx="6948054" cy="892536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0000"/>
                </a:solidFill>
              </a:rPr>
              <a:t>УКАЗ ПРЕЗИДЕНТА РОССИЙСКОЙ ФЕДЕРАЦИИ </a:t>
            </a:r>
          </a:p>
          <a:p>
            <a:pPr algn="ctr"/>
            <a:r>
              <a:rPr lang="ru-RU" sz="2600" b="1" dirty="0" smtClean="0">
                <a:solidFill>
                  <a:srgbClr val="FF0000"/>
                </a:solidFill>
              </a:rPr>
              <a:t>ОТ 10 ДЕКАБРЯ 2020 Г. № 778</a:t>
            </a:r>
            <a:endParaRPr lang="ru-RU" sz="2600" b="1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DEF0DF8A-BDB4-438A-861F-716730737D2A}"/>
              </a:ext>
            </a:extLst>
          </p:cNvPr>
          <p:cNvSpPr/>
          <p:nvPr/>
        </p:nvSpPr>
        <p:spPr>
          <a:xfrm>
            <a:off x="70270" y="2439000"/>
            <a:ext cx="8805690" cy="900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800" b="1" dirty="0">
                <a:solidFill>
                  <a:schemeClr val="tx1"/>
                </a:solidFill>
              </a:rPr>
              <a:t>К цифровой валюте не относятся бонусные баллы, бонусы на накопительных дисконтных картах, начисленные банками и иными организациями за пользование их услугами, в том числе в виде денежных средств («</a:t>
            </a:r>
            <a:r>
              <a:rPr lang="ru-RU" sz="1800" b="1" dirty="0" err="1">
                <a:solidFill>
                  <a:schemeClr val="tx1"/>
                </a:solidFill>
              </a:rPr>
              <a:t>кешбэк</a:t>
            </a:r>
            <a:r>
              <a:rPr lang="ru-RU" sz="1800" b="1" dirty="0">
                <a:solidFill>
                  <a:schemeClr val="tx1"/>
                </a:solidFill>
              </a:rPr>
              <a:t> сервис»)</a:t>
            </a:r>
            <a:endParaRPr lang="ru-RU" sz="18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854BBF10-56F9-4182-8AD3-B983CF9B813A}"/>
              </a:ext>
            </a:extLst>
          </p:cNvPr>
          <p:cNvSpPr/>
          <p:nvPr/>
        </p:nvSpPr>
        <p:spPr>
          <a:xfrm>
            <a:off x="70270" y="1539000"/>
            <a:ext cx="8805689" cy="720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800" b="1" dirty="0">
                <a:solidFill>
                  <a:schemeClr val="tx1"/>
                </a:solidFill>
              </a:rPr>
              <a:t>Необходимо самостоятельно ознакомиться с </a:t>
            </a:r>
            <a:r>
              <a:rPr lang="ru-RU" sz="1800" b="1" dirty="0" smtClean="0">
                <a:solidFill>
                  <a:schemeClr val="tx1"/>
                </a:solidFill>
              </a:rPr>
              <a:t>Федеральным законом </a:t>
            </a:r>
            <a:r>
              <a:rPr lang="ru-RU" sz="1800" b="1" dirty="0">
                <a:solidFill>
                  <a:schemeClr val="tx1"/>
                </a:solidFill>
              </a:rPr>
              <a:t>от 2 августа 2019 </a:t>
            </a:r>
            <a:r>
              <a:rPr lang="ru-RU" sz="1800" b="1" dirty="0" smtClean="0">
                <a:solidFill>
                  <a:schemeClr val="tx1"/>
                </a:solidFill>
              </a:rPr>
              <a:t>года </a:t>
            </a:r>
            <a:r>
              <a:rPr lang="ru-RU" sz="1800" b="1" dirty="0">
                <a:solidFill>
                  <a:schemeClr val="tx1"/>
                </a:solidFill>
              </a:rPr>
              <a:t>№ 259-ФЗ и Федеральным законом от 31 июля 2020 </a:t>
            </a:r>
            <a:r>
              <a:rPr lang="ru-RU" sz="1800" b="1" dirty="0" smtClean="0">
                <a:solidFill>
                  <a:schemeClr val="tx1"/>
                </a:solidFill>
              </a:rPr>
              <a:t>года </a:t>
            </a:r>
            <a:r>
              <a:rPr lang="ru-RU" sz="1800" b="1" dirty="0">
                <a:solidFill>
                  <a:schemeClr val="tx1"/>
                </a:solidFill>
              </a:rPr>
              <a:t>№ 259-ФЗ</a:t>
            </a:r>
            <a:endParaRPr lang="ru-RU" sz="18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B81E59FD-58BA-4C6F-ADDC-9E61D8E6BE9E}"/>
              </a:ext>
            </a:extLst>
          </p:cNvPr>
          <p:cNvSpPr/>
          <p:nvPr/>
        </p:nvSpPr>
        <p:spPr>
          <a:xfrm>
            <a:off x="81178" y="4329000"/>
            <a:ext cx="8794782" cy="11606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800" b="1" dirty="0">
                <a:solidFill>
                  <a:schemeClr val="tx1"/>
                </a:solidFill>
              </a:rPr>
              <a:t>Уведомления подаются в применимых ситуациях до 30 июня 2021 года включительно; </a:t>
            </a:r>
            <a:endParaRPr lang="ru-RU" sz="18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1800" b="1" dirty="0" smtClean="0">
                <a:solidFill>
                  <a:schemeClr val="tx1"/>
                </a:solidFill>
              </a:rPr>
              <a:t>после </a:t>
            </a:r>
            <a:r>
              <a:rPr lang="ru-RU" sz="1800" b="1" dirty="0">
                <a:solidFill>
                  <a:schemeClr val="tx1"/>
                </a:solidFill>
              </a:rPr>
              <a:t>вступят в силу изменения в форму справки и будет подготовлена обновленная версия </a:t>
            </a:r>
            <a:r>
              <a:rPr lang="ru-RU" sz="1800" b="1" dirty="0" smtClean="0">
                <a:solidFill>
                  <a:schemeClr val="tx1"/>
                </a:solidFill>
              </a:rPr>
              <a:t>СПО </a:t>
            </a:r>
            <a:r>
              <a:rPr lang="ru-RU" sz="1800" b="1" dirty="0">
                <a:solidFill>
                  <a:schemeClr val="tx1"/>
                </a:solidFill>
              </a:rPr>
              <a:t>«Справки БК»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3EB24C0F-B028-4A3B-9923-229C6737AD33}"/>
              </a:ext>
            </a:extLst>
          </p:cNvPr>
          <p:cNvSpPr/>
          <p:nvPr/>
        </p:nvSpPr>
        <p:spPr>
          <a:xfrm>
            <a:off x="81178" y="5611798"/>
            <a:ext cx="8794781" cy="101220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800" b="1" dirty="0">
                <a:solidFill>
                  <a:schemeClr val="tx1"/>
                </a:solidFill>
              </a:rPr>
              <a:t>Вопросы заполнения раздела 2 справки будут отражены в Методических рекомендациях на 2022 год</a:t>
            </a:r>
            <a:r>
              <a:rPr lang="ru-RU" sz="1800" b="1" dirty="0" smtClean="0">
                <a:solidFill>
                  <a:schemeClr val="tx1"/>
                </a:solidFill>
              </a:rPr>
              <a:t>, в </a:t>
            </a:r>
            <a:r>
              <a:rPr lang="ru-RU" sz="1800" b="1" dirty="0">
                <a:solidFill>
                  <a:schemeClr val="tx1"/>
                </a:solidFill>
              </a:rPr>
              <a:t>настоящее время сведения о расходах на приобретение рассматриваемых активов не представляются</a:t>
            </a:r>
          </a:p>
        </p:txBody>
      </p:sp>
    </p:spTree>
    <p:extLst>
      <p:ext uri="{BB962C8B-B14F-4D97-AF65-F5344CB8AC3E}">
        <p14:creationId xmlns="" xmlns:p14="http://schemas.microsoft.com/office/powerpoint/2010/main" val="33501325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1"/>
            <a:ext cx="9144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1847791" y="229655"/>
            <a:ext cx="6492417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Указ Президента Российской Федерации 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от </a:t>
            </a:r>
            <a:r>
              <a:rPr lang="ru-RU" sz="2400" b="1" dirty="0">
                <a:solidFill>
                  <a:srgbClr val="FF0000"/>
                </a:solidFill>
              </a:rPr>
              <a:t>10 декабря 2020 г. № 778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(уведомление)</a:t>
            </a:r>
          </a:p>
        </p:txBody>
      </p:sp>
      <p:graphicFrame>
        <p:nvGraphicFramePr>
          <p:cNvPr id="26" name="Таблица 26">
            <a:extLst>
              <a:ext uri="{FF2B5EF4-FFF2-40B4-BE49-F238E27FC236}">
                <a16:creationId xmlns="" xmlns:a16="http://schemas.microsoft.com/office/drawing/2014/main" id="{F0D79040-7808-4513-944D-01034CC1E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1552624"/>
              </p:ext>
            </p:extLst>
          </p:nvPr>
        </p:nvGraphicFramePr>
        <p:xfrm>
          <a:off x="350364" y="2664000"/>
          <a:ext cx="8643248" cy="39842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0069">
                  <a:extLst>
                    <a:ext uri="{9D8B030D-6E8A-4147-A177-3AD203B41FA5}">
                      <a16:colId xmlns="" xmlns:a16="http://schemas.microsoft.com/office/drawing/2014/main" val="2952828115"/>
                    </a:ext>
                  </a:extLst>
                </a:gridCol>
                <a:gridCol w="3037230">
                  <a:extLst>
                    <a:ext uri="{9D8B030D-6E8A-4147-A177-3AD203B41FA5}">
                      <a16:colId xmlns="" xmlns:a16="http://schemas.microsoft.com/office/drawing/2014/main" val="1517448670"/>
                    </a:ext>
                  </a:extLst>
                </a:gridCol>
                <a:gridCol w="1298536">
                  <a:extLst>
                    <a:ext uri="{9D8B030D-6E8A-4147-A177-3AD203B41FA5}">
                      <a16:colId xmlns="" xmlns:a16="http://schemas.microsoft.com/office/drawing/2014/main" val="1175330291"/>
                    </a:ext>
                  </a:extLst>
                </a:gridCol>
                <a:gridCol w="1135911">
                  <a:extLst>
                    <a:ext uri="{9D8B030D-6E8A-4147-A177-3AD203B41FA5}">
                      <a16:colId xmlns="" xmlns:a16="http://schemas.microsoft.com/office/drawing/2014/main" val="1425231848"/>
                    </a:ext>
                  </a:extLst>
                </a:gridCol>
                <a:gridCol w="2751502">
                  <a:extLst>
                    <a:ext uri="{9D8B030D-6E8A-4147-A177-3AD203B41FA5}">
                      <a16:colId xmlns="" xmlns:a16="http://schemas.microsoft.com/office/drawing/2014/main" val="2161787100"/>
                    </a:ext>
                  </a:extLst>
                </a:gridCol>
              </a:tblGrid>
              <a:tr h="106538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№ п/п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Наименование цифрового финансового актива или цифрового права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Дата приобретения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Общее количество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Сведения об операторе информационной системы, в которой осуществляется выпуск цифровых финансовых активов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2402407797"/>
                  </a:ext>
                </a:extLst>
              </a:tr>
              <a:tr h="41813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570750824"/>
                  </a:ext>
                </a:extLst>
              </a:tr>
              <a:tr h="58424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81-с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11.11.2020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499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StartEngine Capital, LLC, США, </a:t>
                      </a:r>
                      <a:endParaRPr lang="ru-RU" sz="1800" dirty="0"/>
                    </a:p>
                    <a:p>
                      <a:r>
                        <a:rPr lang="it-IT" sz="1800" dirty="0"/>
                        <a:t>CIK 0001665160</a:t>
                      </a:r>
                      <a:endParaRPr lang="ru-RU" sz="18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2249072708"/>
                  </a:ext>
                </a:extLst>
              </a:tr>
              <a:tr h="58424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Blockport</a:t>
                      </a:r>
                      <a:endParaRPr lang="ru-RU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10.12.2020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12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Tokeny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sàrl</a:t>
                      </a:r>
                      <a:r>
                        <a:rPr lang="en-US" sz="1800" dirty="0"/>
                        <a:t>, </a:t>
                      </a:r>
                      <a:r>
                        <a:rPr lang="ru-RU" sz="1800" dirty="0"/>
                        <a:t>Люксембург,  </a:t>
                      </a:r>
                      <a:r>
                        <a:rPr lang="en-US" sz="1800" dirty="0"/>
                        <a:t>Registration number: B218805</a:t>
                      </a:r>
                      <a:endParaRPr lang="ru-RU" sz="18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359396149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031408DE-AD7E-4C79-AF1B-2271B8B413CC}"/>
              </a:ext>
            </a:extLst>
          </p:cNvPr>
          <p:cNvSpPr txBox="1"/>
          <p:nvPr/>
        </p:nvSpPr>
        <p:spPr>
          <a:xfrm>
            <a:off x="295376" y="1943604"/>
            <a:ext cx="855324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ts val="18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Цифровые финансовые активы, цифровые права, включающие одновременно цифровые финансовые активы и иные цифровые права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19780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1"/>
            <a:ext cx="9144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1872000" y="355601"/>
            <a:ext cx="7122417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Указ Президента Российской Федерации 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от </a:t>
            </a:r>
            <a:r>
              <a:rPr lang="ru-RU" sz="2400" b="1" dirty="0">
                <a:solidFill>
                  <a:srgbClr val="FF0000"/>
                </a:solidFill>
              </a:rPr>
              <a:t>10 декабря 2020 г. № 778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(уведомление)</a:t>
            </a:r>
          </a:p>
        </p:txBody>
      </p:sp>
      <p:graphicFrame>
        <p:nvGraphicFramePr>
          <p:cNvPr id="26" name="Таблица 26">
            <a:extLst>
              <a:ext uri="{FF2B5EF4-FFF2-40B4-BE49-F238E27FC236}">
                <a16:creationId xmlns="" xmlns:a16="http://schemas.microsoft.com/office/drawing/2014/main" id="{F0D79040-7808-4513-944D-01034CC1E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93933168"/>
              </p:ext>
            </p:extLst>
          </p:nvPr>
        </p:nvGraphicFramePr>
        <p:xfrm>
          <a:off x="166007" y="2484000"/>
          <a:ext cx="8828410" cy="35999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068">
                  <a:extLst>
                    <a:ext uri="{9D8B030D-6E8A-4147-A177-3AD203B41FA5}">
                      <a16:colId xmlns="" xmlns:a16="http://schemas.microsoft.com/office/drawing/2014/main" val="2952828115"/>
                    </a:ext>
                  </a:extLst>
                </a:gridCol>
                <a:gridCol w="3102295">
                  <a:extLst>
                    <a:ext uri="{9D8B030D-6E8A-4147-A177-3AD203B41FA5}">
                      <a16:colId xmlns="" xmlns:a16="http://schemas.microsoft.com/office/drawing/2014/main" val="1517448670"/>
                    </a:ext>
                  </a:extLst>
                </a:gridCol>
                <a:gridCol w="1326354">
                  <a:extLst>
                    <a:ext uri="{9D8B030D-6E8A-4147-A177-3AD203B41FA5}">
                      <a16:colId xmlns="" xmlns:a16="http://schemas.microsoft.com/office/drawing/2014/main" val="1175330291"/>
                    </a:ext>
                  </a:extLst>
                </a:gridCol>
                <a:gridCol w="1160246">
                  <a:extLst>
                    <a:ext uri="{9D8B030D-6E8A-4147-A177-3AD203B41FA5}">
                      <a16:colId xmlns="" xmlns:a16="http://schemas.microsoft.com/office/drawing/2014/main" val="1425231848"/>
                    </a:ext>
                  </a:extLst>
                </a:gridCol>
                <a:gridCol w="2810447">
                  <a:extLst>
                    <a:ext uri="{9D8B030D-6E8A-4147-A177-3AD203B41FA5}">
                      <a16:colId xmlns="" xmlns:a16="http://schemas.microsoft.com/office/drawing/2014/main" val="2161787100"/>
                    </a:ext>
                  </a:extLst>
                </a:gridCol>
              </a:tblGrid>
              <a:tr h="944606"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№ п/п</a:t>
                      </a:r>
                      <a:endParaRPr lang="ru-RU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Уникальное условное обозначение</a:t>
                      </a:r>
                      <a:endParaRPr lang="ru-RU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Дата приобретения</a:t>
                      </a:r>
                      <a:endParaRPr lang="ru-RU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Объем инвестиций (руб.)</a:t>
                      </a:r>
                      <a:endParaRPr lang="ru-RU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Сведения об операторе инвестиционной платформы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2402407797"/>
                  </a:ext>
                </a:extLst>
              </a:tr>
              <a:tr h="383090"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1</a:t>
                      </a:r>
                      <a:endParaRPr lang="ru-RU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2</a:t>
                      </a:r>
                      <a:endParaRPr lang="ru-RU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3</a:t>
                      </a:r>
                      <a:endParaRPr lang="ru-RU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4</a:t>
                      </a:r>
                      <a:endParaRPr lang="ru-RU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5</a:t>
                      </a:r>
                      <a:endParaRPr lang="ru-RU" sz="18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570750824"/>
                  </a:ext>
                </a:extLst>
              </a:tr>
              <a:tr h="944606"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1</a:t>
                      </a:r>
                      <a:endParaRPr lang="ru-RU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Заём № 3041814</a:t>
                      </a:r>
                      <a:endParaRPr lang="ru-RU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25.08.2020</a:t>
                      </a:r>
                      <a:endParaRPr lang="ru-RU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100000,00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ООО «</a:t>
                      </a:r>
                      <a:r>
                        <a:rPr lang="ru-RU" sz="1800" dirty="0" err="1"/>
                        <a:t>Поток.Диджитал</a:t>
                      </a:r>
                      <a:r>
                        <a:rPr lang="ru-RU" sz="1800" dirty="0"/>
                        <a:t>», </a:t>
                      </a:r>
                    </a:p>
                    <a:p>
                      <a:r>
                        <a:rPr lang="ru-RU" sz="1800" dirty="0"/>
                        <a:t>ИНН 9701046627 </a:t>
                      </a:r>
                    </a:p>
                    <a:p>
                      <a:r>
                        <a:rPr lang="ru-RU" sz="1800" dirty="0"/>
                        <a:t>ОГРН 1167746721735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2249072708"/>
                  </a:ext>
                </a:extLst>
              </a:tr>
              <a:tr h="944606"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2</a:t>
                      </a:r>
                      <a:endParaRPr lang="ru-RU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Заём № 3044635</a:t>
                      </a:r>
                      <a:endParaRPr lang="ru-RU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03.09.2020</a:t>
                      </a:r>
                      <a:endParaRPr lang="ru-RU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125000,00</a:t>
                      </a:r>
                      <a:endParaRPr lang="ru-RU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«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Поток.Диджитал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», 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ИНН 9701046627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ОГРН 1167746721735</a:t>
                      </a:r>
                      <a:endParaRPr lang="ru-RU" sz="18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359396149"/>
                  </a:ext>
                </a:extLst>
              </a:tr>
              <a:tr h="383090"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3</a:t>
                      </a:r>
                      <a:endParaRPr lang="ru-RU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688945475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031408DE-AD7E-4C79-AF1B-2271B8B413CC}"/>
              </a:ext>
            </a:extLst>
          </p:cNvPr>
          <p:cNvSpPr txBox="1"/>
          <p:nvPr/>
        </p:nvSpPr>
        <p:spPr>
          <a:xfrm>
            <a:off x="338752" y="1943604"/>
            <a:ext cx="8316686" cy="331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ts val="18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Утилитарные цифровые права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37075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Таблица 26">
            <a:extLst>
              <a:ext uri="{FF2B5EF4-FFF2-40B4-BE49-F238E27FC236}">
                <a16:creationId xmlns="" xmlns:a16="http://schemas.microsoft.com/office/drawing/2014/main" id="{F0D79040-7808-4513-944D-01034CC1E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34031333"/>
              </p:ext>
            </p:extLst>
          </p:nvPr>
        </p:nvGraphicFramePr>
        <p:xfrm>
          <a:off x="338752" y="2711998"/>
          <a:ext cx="8655664" cy="2202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7132">
                  <a:extLst>
                    <a:ext uri="{9D8B030D-6E8A-4147-A177-3AD203B41FA5}">
                      <a16:colId xmlns="" xmlns:a16="http://schemas.microsoft.com/office/drawing/2014/main" val="2952828115"/>
                    </a:ext>
                  </a:extLst>
                </a:gridCol>
                <a:gridCol w="2732899">
                  <a:extLst>
                    <a:ext uri="{9D8B030D-6E8A-4147-A177-3AD203B41FA5}">
                      <a16:colId xmlns="" xmlns:a16="http://schemas.microsoft.com/office/drawing/2014/main" val="1517448670"/>
                    </a:ext>
                  </a:extLst>
                </a:gridCol>
                <a:gridCol w="2565048">
                  <a:extLst>
                    <a:ext uri="{9D8B030D-6E8A-4147-A177-3AD203B41FA5}">
                      <a16:colId xmlns="" xmlns:a16="http://schemas.microsoft.com/office/drawing/2014/main" val="1175330291"/>
                    </a:ext>
                  </a:extLst>
                </a:gridCol>
                <a:gridCol w="2740585">
                  <a:extLst>
                    <a:ext uri="{9D8B030D-6E8A-4147-A177-3AD203B41FA5}">
                      <a16:colId xmlns="" xmlns:a16="http://schemas.microsoft.com/office/drawing/2014/main" val="1425231848"/>
                    </a:ext>
                  </a:extLst>
                </a:gridCol>
              </a:tblGrid>
              <a:tr h="66376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№ п/п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Наименование цифровой валюты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Дата приобретения</a:t>
                      </a:r>
                      <a:endParaRPr lang="ru-RU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Общее количество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2402407797"/>
                  </a:ext>
                </a:extLst>
              </a:tr>
              <a:tr h="384560"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1</a:t>
                      </a:r>
                      <a:endParaRPr lang="ru-RU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2</a:t>
                      </a:r>
                      <a:endParaRPr lang="ru-RU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3</a:t>
                      </a:r>
                      <a:endParaRPr lang="ru-RU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4</a:t>
                      </a:r>
                      <a:endParaRPr lang="ru-RU" sz="18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570750824"/>
                  </a:ext>
                </a:extLst>
              </a:tr>
              <a:tr h="384560"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1</a:t>
                      </a:r>
                      <a:endParaRPr lang="ru-RU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Bitcoin</a:t>
                      </a:r>
                      <a:endParaRPr lang="ru-RU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13.06.2020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0,01156018</a:t>
                      </a:r>
                      <a:endParaRPr lang="ru-RU" sz="18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2249072708"/>
                  </a:ext>
                </a:extLst>
              </a:tr>
              <a:tr h="384560"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2</a:t>
                      </a:r>
                      <a:endParaRPr lang="ru-RU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Ethereum</a:t>
                      </a:r>
                      <a:endParaRPr lang="ru-RU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30.03.2020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1,52</a:t>
                      </a:r>
                      <a:endParaRPr lang="ru-RU" sz="18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359396149"/>
                  </a:ext>
                </a:extLst>
              </a:tr>
              <a:tr h="384560"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3</a:t>
                      </a:r>
                      <a:endParaRPr lang="ru-RU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688945475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031408DE-AD7E-4C79-AF1B-2271B8B413CC}"/>
              </a:ext>
            </a:extLst>
          </p:cNvPr>
          <p:cNvSpPr txBox="1"/>
          <p:nvPr/>
        </p:nvSpPr>
        <p:spPr>
          <a:xfrm>
            <a:off x="338752" y="1943604"/>
            <a:ext cx="8316686" cy="331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ts val="18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Цифровая валюта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1872000" y="355601"/>
            <a:ext cx="7122417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Указ Президента Российской Федерации 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от </a:t>
            </a:r>
            <a:r>
              <a:rPr lang="ru-RU" sz="2400" b="1" dirty="0">
                <a:solidFill>
                  <a:srgbClr val="FF0000"/>
                </a:solidFill>
              </a:rPr>
              <a:t>10 декабря 2020 г. № 778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(уведомление)</a:t>
            </a:r>
          </a:p>
        </p:txBody>
      </p:sp>
    </p:spTree>
    <p:extLst>
      <p:ext uri="{BB962C8B-B14F-4D97-AF65-F5344CB8AC3E}">
        <p14:creationId xmlns="" xmlns:p14="http://schemas.microsoft.com/office/powerpoint/2010/main" val="26145467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66273" y="83967"/>
            <a:ext cx="8064896" cy="491655"/>
          </a:xfrm>
        </p:spPr>
        <p:txBody>
          <a:bodyPr>
            <a:noAutofit/>
          </a:bodyPr>
          <a:lstStyle/>
          <a:p>
            <a:pPr algn="ctr"/>
            <a:r>
              <a:rPr lang="ru-RU" sz="2700" b="1" dirty="0" smtClean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РАЗДЕЛ 1.   СВЕДЕНИЯ О ДОХОДАХ</a:t>
            </a:r>
            <a:endParaRPr lang="ru-RU" sz="2700" b="1" dirty="0">
              <a:solidFill>
                <a:srgbClr val="FF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9094" y="594000"/>
            <a:ext cx="8280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cs typeface="Times New Roman" panose="02020603050405020304" pitchFamily="18" charset="0"/>
              </a:rPr>
              <a:t>Представляются за отчетный период </a:t>
            </a:r>
            <a:br>
              <a:rPr lang="ru-RU" sz="2600" b="1" dirty="0" smtClean="0">
                <a:cs typeface="Times New Roman" panose="02020603050405020304" pitchFamily="18" charset="0"/>
              </a:rPr>
            </a:br>
            <a:r>
              <a:rPr lang="ru-RU" sz="26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с 1</a:t>
            </a:r>
            <a:r>
              <a:rPr lang="ru-RU" sz="26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 </a:t>
            </a:r>
            <a:r>
              <a:rPr lang="ru-RU" sz="26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января 2020 года по </a:t>
            </a:r>
            <a:r>
              <a:rPr lang="ru-RU" sz="26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31 </a:t>
            </a:r>
            <a:r>
              <a:rPr lang="ru-RU" sz="26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декабря 2020 года</a:t>
            </a:r>
            <a:endParaRPr lang="ru-RU" sz="2800" b="1" u="sng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41514" y="1899000"/>
            <a:ext cx="8730000" cy="2232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46088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500" dirty="0" smtClean="0">
                <a:cs typeface="Times New Roman" panose="02020603050405020304" pitchFamily="18" charset="0"/>
              </a:rPr>
              <a:t>В целях представления сведений в справке под «</a:t>
            </a:r>
            <a:r>
              <a:rPr lang="ru-RU" sz="2500" b="1" u="sng" dirty="0" smtClean="0">
                <a:cs typeface="Times New Roman" panose="02020603050405020304" pitchFamily="18" charset="0"/>
              </a:rPr>
              <a:t>доходом»</a:t>
            </a:r>
            <a:r>
              <a:rPr lang="ru-RU" sz="2500" dirty="0" smtClean="0">
                <a:cs typeface="Times New Roman" panose="02020603050405020304" pitchFamily="18" charset="0"/>
              </a:rPr>
              <a:t> понимаются </a:t>
            </a:r>
            <a:r>
              <a:rPr lang="ru-RU" sz="2500" b="1" u="sng" dirty="0" smtClean="0">
                <a:cs typeface="Times New Roman" panose="02020603050405020304" pitchFamily="18" charset="0"/>
              </a:rPr>
              <a:t>любые денежные поступления</a:t>
            </a:r>
            <a:r>
              <a:rPr lang="ru-RU" sz="2500" dirty="0" smtClean="0">
                <a:cs typeface="Times New Roman" panose="02020603050405020304" pitchFamily="18" charset="0"/>
              </a:rPr>
              <a:t> лица, сдающего справку, его супруги (супруга) и несовершеннолетних детей в наличной или безналичной форме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ru-RU" sz="2400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ru-RU" sz="24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230255" y="4131779"/>
            <a:ext cx="861902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/>
            <a:r>
              <a:rPr lang="ru-RU" sz="2500" dirty="0">
                <a:cs typeface="Times New Roman" panose="02020603050405020304" pitchFamily="18" charset="0"/>
              </a:rPr>
              <a:t>Полученные доходы, в том числе по основному месту работы, указываются </a:t>
            </a:r>
            <a:r>
              <a:rPr lang="ru-RU" sz="25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БЕЗ вычета </a:t>
            </a:r>
            <a:r>
              <a:rPr lang="ru-RU" sz="25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налога на доходы физических </a:t>
            </a:r>
            <a:r>
              <a:rPr lang="ru-RU" sz="25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лиц </a:t>
            </a:r>
            <a:r>
              <a:rPr lang="ru-RU" sz="2500" b="1" u="sng" dirty="0" smtClean="0">
                <a:cs typeface="Times New Roman" panose="02020603050405020304" pitchFamily="18" charset="0"/>
              </a:rPr>
              <a:t>(СПРАВКА по форме 2-НДФЛ)</a:t>
            </a:r>
            <a:endParaRPr lang="ru-RU" sz="2500" b="1" u="sng" dirty="0"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1914" y="5724000"/>
            <a:ext cx="8730000" cy="8334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«Самозанятый» может узнать свой доход </a:t>
            </a:r>
            <a:r>
              <a:rPr lang="ru-RU" sz="2400" b="1" dirty="0" smtClean="0">
                <a:solidFill>
                  <a:sysClr val="windowText" lastClr="000000"/>
                </a:solidFill>
              </a:rPr>
              <a:t>в </a:t>
            </a:r>
            <a:r>
              <a:rPr lang="ru-RU" sz="2400" b="1" dirty="0">
                <a:solidFill>
                  <a:sysClr val="windowText" lastClr="000000"/>
                </a:solidFill>
              </a:rPr>
              <a:t>приложении </a:t>
            </a:r>
            <a:endParaRPr lang="ru-RU" sz="2400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ru-RU" sz="2400" b="1" dirty="0" smtClean="0">
                <a:solidFill>
                  <a:sysClr val="windowText" lastClr="000000"/>
                </a:solidFill>
              </a:rPr>
              <a:t>«</a:t>
            </a:r>
            <a:r>
              <a:rPr lang="ru-RU" sz="2400" b="1" dirty="0">
                <a:solidFill>
                  <a:sysClr val="windowText" lastClr="000000"/>
                </a:solidFill>
              </a:rPr>
              <a:t>Мой налог»</a:t>
            </a:r>
          </a:p>
        </p:txBody>
      </p:sp>
    </p:spTree>
    <p:extLst>
      <p:ext uri="{BB962C8B-B14F-4D97-AF65-F5344CB8AC3E}">
        <p14:creationId xmlns="" xmlns:p14="http://schemas.microsoft.com/office/powerpoint/2010/main" val="39505199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D7062D2-87BA-47CB-AA8D-848BE686EE02}"/>
              </a:ext>
            </a:extLst>
          </p:cNvPr>
          <p:cNvSpPr txBox="1"/>
          <p:nvPr/>
        </p:nvSpPr>
        <p:spPr>
          <a:xfrm>
            <a:off x="2099361" y="2529001"/>
            <a:ext cx="4865243" cy="160813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FF0000"/>
                </a:solidFill>
              </a:rPr>
              <a:t>БЛАГОДАРЮ </a:t>
            </a:r>
          </a:p>
          <a:p>
            <a:pPr algn="ctr"/>
            <a:r>
              <a:rPr lang="ru-RU" sz="5000" b="1" dirty="0" smtClean="0">
                <a:solidFill>
                  <a:srgbClr val="FF0000"/>
                </a:solidFill>
              </a:rPr>
              <a:t>ЗА ВНИМАНИЕ!!!</a:t>
            </a:r>
            <a:endParaRPr lang="ru-RU" sz="5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6481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2000" y="249000"/>
            <a:ext cx="7380000" cy="1200000"/>
          </a:xfrm>
        </p:spPr>
        <p:txBody>
          <a:bodyPr>
            <a:normAutofit/>
          </a:bodyPr>
          <a:lstStyle/>
          <a:p>
            <a:pPr algn="ctr"/>
            <a:r>
              <a:rPr lang="ru-RU" sz="2800" b="1" cap="all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ДОХОД индивидуального </a:t>
            </a:r>
            <a:br>
              <a:rPr lang="ru-RU" sz="2800" b="1" cap="all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</a:br>
            <a:r>
              <a:rPr lang="ru-RU" sz="2800" b="1" cap="all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предпринимателя</a:t>
            </a:r>
            <a:endParaRPr lang="ru-RU" sz="2800" b="1" cap="all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000" y="1629000"/>
            <a:ext cx="8910000" cy="5100000"/>
          </a:xfrm>
        </p:spPr>
        <p:txBody>
          <a:bodyPr>
            <a:noAutofit/>
          </a:bodyPr>
          <a:lstStyle/>
          <a:p>
            <a:pPr marL="0" indent="447675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>
                <a:cs typeface="Times New Roman" panose="02020603050405020304" pitchFamily="18" charset="0"/>
              </a:rPr>
              <a:t>Представление </a:t>
            </a:r>
            <a:r>
              <a:rPr lang="ru-RU" sz="2200" b="1" dirty="0" smtClean="0">
                <a:cs typeface="Times New Roman" panose="02020603050405020304" pitchFamily="18" charset="0"/>
              </a:rPr>
              <a:t>сведений о доходах </a:t>
            </a:r>
            <a:r>
              <a:rPr lang="ru-RU" sz="2200" b="1" dirty="0">
                <a:cs typeface="Times New Roman" panose="02020603050405020304" pitchFamily="18" charset="0"/>
              </a:rPr>
              <a:t>в отношении лица, зарегистрированного в качестве </a:t>
            </a:r>
            <a:r>
              <a:rPr lang="ru-RU" sz="2200" b="1" cap="all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ИП</a:t>
            </a:r>
            <a:r>
              <a:rPr lang="ru-RU" sz="2200" b="1" dirty="0" smtClean="0">
                <a:cs typeface="Times New Roman" panose="02020603050405020304" pitchFamily="18" charset="0"/>
              </a:rPr>
              <a:t>:</a:t>
            </a:r>
          </a:p>
          <a:p>
            <a:pPr marL="0" indent="447675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 smtClean="0">
                <a:cs typeface="Times New Roman" panose="02020603050405020304" pitchFamily="18" charset="0"/>
              </a:rPr>
              <a:t>1) при </a:t>
            </a:r>
            <a:r>
              <a:rPr lang="ru-RU" sz="2200" b="1" dirty="0">
                <a:cs typeface="Times New Roman" panose="02020603050405020304" pitchFamily="18" charset="0"/>
              </a:rPr>
              <a:t>применении системы налогообложения в виде единого налога на вмененный доход для отдельных видов деятельности </a:t>
            </a:r>
            <a:r>
              <a:rPr lang="ru-RU" sz="2200" b="1" dirty="0">
                <a:solidFill>
                  <a:srgbClr val="FF0000"/>
                </a:solidFill>
                <a:cs typeface="Times New Roman" panose="02020603050405020304" pitchFamily="18" charset="0"/>
              </a:rPr>
              <a:t>(ЕНВД) </a:t>
            </a:r>
            <a:r>
              <a:rPr lang="ru-RU" sz="2200" b="1" dirty="0">
                <a:cs typeface="Times New Roman" panose="02020603050405020304" pitchFamily="18" charset="0"/>
              </a:rPr>
              <a:t>в качестве </a:t>
            </a:r>
            <a:r>
              <a:rPr lang="ru-RU" sz="2200" b="1" dirty="0" smtClean="0">
                <a:cs typeface="Times New Roman" panose="02020603050405020304" pitchFamily="18" charset="0"/>
              </a:rPr>
              <a:t>«дохода» </a:t>
            </a:r>
            <a:r>
              <a:rPr lang="ru-RU" sz="2200" b="1" dirty="0">
                <a:cs typeface="Times New Roman" panose="02020603050405020304" pitchFamily="18" charset="0"/>
              </a:rPr>
              <a:t>указывается величина вмененного </a:t>
            </a:r>
            <a:r>
              <a:rPr lang="ru-RU" sz="2200" b="1" dirty="0" smtClean="0">
                <a:cs typeface="Times New Roman" panose="02020603050405020304" pitchFamily="18" charset="0"/>
              </a:rPr>
              <a:t>дохода</a:t>
            </a:r>
            <a:endParaRPr lang="ru-RU" sz="2200" b="1" dirty="0">
              <a:cs typeface="Times New Roman" panose="02020603050405020304" pitchFamily="18" charset="0"/>
            </a:endParaRPr>
          </a:p>
          <a:p>
            <a:pPr marL="0" indent="447675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 smtClean="0">
                <a:cs typeface="Times New Roman" panose="02020603050405020304" pitchFamily="18" charset="0"/>
              </a:rPr>
              <a:t>2</a:t>
            </a:r>
            <a:r>
              <a:rPr lang="ru-RU" sz="2200" b="1" dirty="0">
                <a:cs typeface="Times New Roman" panose="02020603050405020304" pitchFamily="18" charset="0"/>
              </a:rPr>
              <a:t>) при применении упрощенной системы налогообложения </a:t>
            </a:r>
            <a:r>
              <a:rPr lang="ru-RU" sz="2200" b="1" dirty="0">
                <a:solidFill>
                  <a:srgbClr val="FF0000"/>
                </a:solidFill>
                <a:cs typeface="Times New Roman" panose="02020603050405020304" pitchFamily="18" charset="0"/>
              </a:rPr>
              <a:t>(УСН) </a:t>
            </a:r>
            <a:r>
              <a:rPr lang="ru-RU" sz="2200" b="1" dirty="0">
                <a:cs typeface="Times New Roman" panose="02020603050405020304" pitchFamily="18" charset="0"/>
              </a:rPr>
              <a:t>в качестве </a:t>
            </a:r>
            <a:r>
              <a:rPr lang="ru-RU" sz="2200" b="1" dirty="0" smtClean="0">
                <a:cs typeface="Times New Roman" panose="02020603050405020304" pitchFamily="18" charset="0"/>
              </a:rPr>
              <a:t>«дохода» </a:t>
            </a:r>
            <a:r>
              <a:rPr lang="ru-RU" sz="2200" b="1" dirty="0">
                <a:cs typeface="Times New Roman" panose="02020603050405020304" pitchFamily="18" charset="0"/>
              </a:rPr>
              <a:t>указывается сумма полученных доходов за налоговый период, которая подлежит указанию в налоговой декларации по налогу, уплачиваемому в связи с применением УСН, </a:t>
            </a:r>
            <a:r>
              <a:rPr lang="ru-RU" sz="22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НЕЗАВИСИМО </a:t>
            </a:r>
            <a:r>
              <a:rPr lang="ru-RU" sz="22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от объекта </a:t>
            </a:r>
            <a:r>
              <a:rPr lang="ru-RU" sz="22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налогообложения</a:t>
            </a:r>
          </a:p>
          <a:p>
            <a:pPr marL="0" indent="447675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>
                <a:solidFill>
                  <a:srgbClr val="002060"/>
                </a:solidFill>
                <a:cs typeface="Times New Roman" panose="02020603050405020304" pitchFamily="18" charset="0"/>
              </a:rPr>
              <a:t>3) Доход </a:t>
            </a:r>
            <a:r>
              <a:rPr lang="ru-RU" sz="22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при </a:t>
            </a:r>
            <a:r>
              <a:rPr lang="ru-RU" sz="2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ПСН</a:t>
            </a:r>
            <a:r>
              <a:rPr lang="ru-RU" sz="22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cs typeface="Times New Roman" panose="02020603050405020304" pitchFamily="18" charset="0"/>
              </a:rPr>
              <a:t>указывается на основании книги учета доходов </a:t>
            </a:r>
          </a:p>
          <a:p>
            <a:pPr marL="0" indent="447675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4</a:t>
            </a:r>
            <a:r>
              <a:rPr lang="ru-RU" sz="2200" b="1" dirty="0">
                <a:solidFill>
                  <a:srgbClr val="002060"/>
                </a:solidFill>
                <a:cs typeface="Times New Roman" panose="02020603050405020304" pitchFamily="18" charset="0"/>
              </a:rPr>
              <a:t>) Доход при </a:t>
            </a:r>
            <a:r>
              <a:rPr lang="ru-RU" sz="2200" b="1" dirty="0">
                <a:solidFill>
                  <a:srgbClr val="FF0000"/>
                </a:solidFill>
                <a:cs typeface="Times New Roman" panose="02020603050405020304" pitchFamily="18" charset="0"/>
              </a:rPr>
              <a:t>ЕСХН</a:t>
            </a:r>
            <a:r>
              <a:rPr lang="ru-RU" sz="2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указывается на основании налоговой </a:t>
            </a:r>
            <a:r>
              <a:rPr lang="ru-RU" sz="22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декларации</a:t>
            </a:r>
            <a:endParaRPr lang="ru-RU" sz="22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681603" y="6342782"/>
            <a:ext cx="427833" cy="365125"/>
          </a:xfrm>
          <a:prstGeom prst="rect">
            <a:avLst/>
          </a:prstGeom>
        </p:spPr>
        <p:txBody>
          <a:bodyPr/>
          <a:lstStyle/>
          <a:p>
            <a:fld id="{23408147-E808-40ED-9077-E2DD68D7044F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940783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557000" y="125874"/>
            <a:ext cx="7470000" cy="13231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ДОХОД ОТ ВКЛАДОВ В БАНКАХ </a:t>
            </a:r>
            <a:br>
              <a:rPr lang="ru-RU" sz="2800" b="1" dirty="0" smtClean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И ИНЫХ КРЕДИТНЫХ ОРГАНИЗАЦИЯХ </a:t>
            </a:r>
            <a:endParaRPr lang="ru-RU" sz="2800" b="1" dirty="0">
              <a:solidFill>
                <a:srgbClr val="FF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0" y="1689000"/>
            <a:ext cx="8955000" cy="5002701"/>
          </a:xfrm>
        </p:spPr>
        <p:txBody>
          <a:bodyPr>
            <a:normAutofit/>
          </a:bodyPr>
          <a:lstStyle/>
          <a:p>
            <a:pPr marL="0" indent="446088" algn="just">
              <a:buNone/>
            </a:pPr>
            <a:r>
              <a:rPr lang="ru-RU" sz="2600" b="1" dirty="0" smtClean="0">
                <a:cs typeface="Times New Roman" pitchFamily="18" charset="0"/>
              </a:rPr>
              <a:t>Указывается </a:t>
            </a:r>
            <a:r>
              <a:rPr lang="ru-RU" sz="2600" b="1" dirty="0">
                <a:cs typeface="Times New Roman" pitchFamily="18" charset="0"/>
              </a:rPr>
              <a:t>общая сумма </a:t>
            </a:r>
            <a:r>
              <a:rPr lang="ru-RU" sz="2600" b="1" dirty="0" smtClean="0">
                <a:cs typeface="Times New Roman" pitchFamily="18" charset="0"/>
              </a:rPr>
              <a:t>доходов в </a:t>
            </a:r>
            <a:r>
              <a:rPr lang="ru-RU" sz="2600" b="1" dirty="0">
                <a:cs typeface="Times New Roman" pitchFamily="18" charset="0"/>
              </a:rPr>
              <a:t>виде процентов </a:t>
            </a:r>
            <a:r>
              <a:rPr lang="ru-RU" sz="2600" b="1" dirty="0" smtClean="0">
                <a:cs typeface="Times New Roman" pitchFamily="18" charset="0"/>
              </a:rPr>
              <a:t>по </a:t>
            </a:r>
            <a:r>
              <a:rPr lang="ru-RU" sz="2600" b="1" dirty="0">
                <a:cs typeface="Times New Roman" pitchFamily="18" charset="0"/>
              </a:rPr>
              <a:t>любым вкладам (счетам) в банках и иных кредитных организациях, вне зависимости от их вида и валюты</a:t>
            </a:r>
            <a:r>
              <a:rPr lang="ru-RU" sz="2600" b="1" dirty="0" smtClean="0">
                <a:cs typeface="Times New Roman" pitchFamily="18" charset="0"/>
              </a:rPr>
              <a:t>, а </a:t>
            </a:r>
            <a:r>
              <a:rPr lang="ru-RU" sz="2600" b="1" dirty="0">
                <a:cs typeface="Times New Roman" pitchFamily="18" charset="0"/>
              </a:rPr>
              <a:t>также доходы от вкладов (счетов), </a:t>
            </a:r>
            <a:r>
              <a:rPr lang="ru-RU" sz="2600" b="1" dirty="0" smtClean="0">
                <a:cs typeface="Times New Roman" pitchFamily="18" charset="0"/>
              </a:rPr>
              <a:t>которые были </a:t>
            </a:r>
            <a:r>
              <a:rPr lang="ru-RU" sz="2600" b="1" u="sng" dirty="0" smtClean="0">
                <a:solidFill>
                  <a:srgbClr val="FF0000"/>
                </a:solidFill>
                <a:cs typeface="Times New Roman" pitchFamily="18" charset="0"/>
              </a:rPr>
              <a:t>ЗАКРЫТЫ в 2020 году</a:t>
            </a:r>
            <a:endParaRPr lang="ru-RU" sz="2600" b="1" dirty="0" smtClean="0">
              <a:cs typeface="Times New Roman" pitchFamily="18" charset="0"/>
            </a:endParaRPr>
          </a:p>
          <a:p>
            <a:pPr marL="0" indent="446088" algn="just">
              <a:buNone/>
            </a:pPr>
            <a:endParaRPr lang="ru-RU" sz="2600" b="1" dirty="0">
              <a:cs typeface="Times New Roman" pitchFamily="18" charset="0"/>
            </a:endParaRPr>
          </a:p>
          <a:p>
            <a:pPr marL="0" indent="446088" algn="just">
              <a:buNone/>
            </a:pPr>
            <a:r>
              <a:rPr lang="ru-RU" sz="2600" b="1" dirty="0" smtClean="0">
                <a:cs typeface="Times New Roman" pitchFamily="18" charset="0"/>
              </a:rPr>
              <a:t>Доход</a:t>
            </a:r>
            <a:r>
              <a:rPr lang="ru-RU" sz="2600" b="1" dirty="0">
                <a:cs typeface="Times New Roman" pitchFamily="18" charset="0"/>
              </a:rPr>
              <a:t>, полученный в иностранной валюте, указывается </a:t>
            </a:r>
            <a:r>
              <a:rPr lang="ru-RU" sz="2600" b="1" dirty="0" smtClean="0">
                <a:cs typeface="Times New Roman" pitchFamily="18" charset="0"/>
              </a:rPr>
              <a:t/>
            </a:r>
            <a:br>
              <a:rPr lang="ru-RU" sz="2600" b="1" dirty="0" smtClean="0">
                <a:cs typeface="Times New Roman" pitchFamily="18" charset="0"/>
              </a:rPr>
            </a:br>
            <a:r>
              <a:rPr lang="ru-RU" sz="2600" b="1" u="sng" dirty="0" smtClean="0">
                <a:solidFill>
                  <a:srgbClr val="FF0000"/>
                </a:solidFill>
                <a:cs typeface="Times New Roman" pitchFamily="18" charset="0"/>
              </a:rPr>
              <a:t>в </a:t>
            </a:r>
            <a:r>
              <a:rPr lang="ru-RU" sz="2600" b="1" u="sng" dirty="0">
                <a:solidFill>
                  <a:srgbClr val="FF0000"/>
                </a:solidFill>
                <a:cs typeface="Times New Roman" pitchFamily="18" charset="0"/>
              </a:rPr>
              <a:t>рублях по курсу Банка России на дату получения </a:t>
            </a:r>
            <a:r>
              <a:rPr lang="ru-RU" sz="2600" b="1" u="sng" dirty="0" smtClean="0">
                <a:solidFill>
                  <a:srgbClr val="FF0000"/>
                </a:solidFill>
                <a:cs typeface="Times New Roman" pitchFamily="18" charset="0"/>
              </a:rPr>
              <a:t>дохода</a:t>
            </a:r>
          </a:p>
          <a:p>
            <a:pPr marL="0" indent="446088" algn="just">
              <a:buNone/>
            </a:pPr>
            <a:endParaRPr lang="ru-RU" sz="2600" b="1" u="sng" dirty="0">
              <a:cs typeface="Times New Roman" pitchFamily="18" charset="0"/>
            </a:endParaRPr>
          </a:p>
          <a:p>
            <a:pPr marL="0" indent="446088" algn="just">
              <a:buNone/>
            </a:pPr>
            <a:r>
              <a:rPr lang="ru-RU" sz="2600" b="1" dirty="0">
                <a:cs typeface="Times New Roman" pitchFamily="18" charset="0"/>
              </a:rPr>
              <a:t>Сведения об официальных курсах валют на </a:t>
            </a:r>
            <a:r>
              <a:rPr lang="ru-RU" sz="2600" b="1" dirty="0" smtClean="0">
                <a:cs typeface="Times New Roman" pitchFamily="18" charset="0"/>
              </a:rPr>
              <a:t>дату</a:t>
            </a:r>
            <a:r>
              <a:rPr lang="ru-RU" sz="2600" b="1" dirty="0">
                <a:cs typeface="Times New Roman" pitchFamily="18" charset="0"/>
              </a:rPr>
              <a:t>, устанавливаемых </a:t>
            </a:r>
            <a:r>
              <a:rPr lang="ru-RU" sz="2600" b="1" dirty="0" smtClean="0">
                <a:cs typeface="Times New Roman" pitchFamily="18" charset="0"/>
              </a:rPr>
              <a:t>ЦБ РФ, </a:t>
            </a:r>
            <a:r>
              <a:rPr lang="ru-RU" sz="2600" b="1" dirty="0">
                <a:cs typeface="Times New Roman" pitchFamily="18" charset="0"/>
              </a:rPr>
              <a:t>доступны </a:t>
            </a:r>
            <a:r>
              <a:rPr lang="ru-RU" sz="2600" b="1" dirty="0" smtClean="0">
                <a:cs typeface="Times New Roman" pitchFamily="18" charset="0"/>
              </a:rPr>
              <a:t>по ссылке:</a:t>
            </a:r>
          </a:p>
          <a:p>
            <a:pPr marL="0" indent="0" algn="just">
              <a:buNone/>
            </a:pPr>
            <a:r>
              <a:rPr lang="ru-RU" sz="2600" b="1" dirty="0" smtClean="0">
                <a:cs typeface="Times New Roman" pitchFamily="18" charset="0"/>
              </a:rPr>
              <a:t>             </a:t>
            </a:r>
            <a:r>
              <a:rPr lang="ru-RU" sz="2800" u="sng" dirty="0">
                <a:hlinkClick r:id="rId3"/>
              </a:rPr>
              <a:t>https://www.cbr.ru/currency_base/daily/</a:t>
            </a:r>
            <a:endParaRPr lang="ru-RU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8716169" y="6460571"/>
            <a:ext cx="427833" cy="365125"/>
          </a:xfrm>
          <a:prstGeom prst="rect">
            <a:avLst/>
          </a:prstGeom>
        </p:spPr>
        <p:txBody>
          <a:bodyPr/>
          <a:lstStyle/>
          <a:p>
            <a:fld id="{23408147-E808-40ED-9077-E2DD68D7044F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114424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837967" y="91273"/>
            <a:ext cx="7137488" cy="144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700" b="1" dirty="0" smtClean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ДОХОД ОТ ЦЕННЫХ БУМАГ И ДОЛЕЙ УЧАСТИЯ В КОММЕРЧЕСКИХ ОРГАНИЗАЦИЯХ</a:t>
            </a:r>
            <a:endParaRPr lang="ru-RU" sz="2700" b="1" dirty="0">
              <a:solidFill>
                <a:srgbClr val="FF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294967295"/>
          </p:nvPr>
        </p:nvSpPr>
        <p:spPr>
          <a:xfrm>
            <a:off x="8716169" y="6492876"/>
            <a:ext cx="427833" cy="365125"/>
          </a:xfrm>
          <a:prstGeom prst="rect">
            <a:avLst/>
          </a:prstGeom>
        </p:spPr>
        <p:txBody>
          <a:bodyPr/>
          <a:lstStyle/>
          <a:p>
            <a:fld id="{23408147-E808-40ED-9077-E2DD68D7044F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2000" y="1666265"/>
            <a:ext cx="88024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400" b="1" dirty="0" smtClean="0">
                <a:cs typeface="Times New Roman" panose="02020603050405020304" pitchFamily="18" charset="0"/>
              </a:rPr>
              <a:t>Дивиденды, от организации при распределении прибыли, остающейся после налогообложения (в том числе в виде % по привилегированным акциям)</a:t>
            </a:r>
          </a:p>
          <a:p>
            <a:pPr indent="342900" algn="just">
              <a:spcAft>
                <a:spcPts val="0"/>
              </a:spcAft>
            </a:pPr>
            <a:endParaRPr lang="ru-RU" sz="2400" b="1" dirty="0">
              <a:cs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24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Выплаченный купонный доход по облигациям</a:t>
            </a:r>
          </a:p>
          <a:p>
            <a:pPr indent="342900" algn="just">
              <a:spcAft>
                <a:spcPts val="0"/>
              </a:spcAft>
            </a:pPr>
            <a:endParaRPr lang="ru-RU" sz="2400" b="1" dirty="0" smtClean="0">
              <a:cs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2400" b="1" dirty="0" smtClean="0">
                <a:cs typeface="Times New Roman" panose="02020603050405020304" pitchFamily="18" charset="0"/>
              </a:rPr>
              <a:t>Доход от операций с ценными бумагами, в </a:t>
            </a:r>
            <a:r>
              <a:rPr lang="ru-RU" sz="2400" b="1" dirty="0" err="1" smtClean="0">
                <a:cs typeface="Times New Roman" panose="02020603050405020304" pitchFamily="18" charset="0"/>
              </a:rPr>
              <a:t>т.ч</a:t>
            </a:r>
            <a:r>
              <a:rPr lang="ru-RU" sz="2400" b="1" dirty="0" smtClean="0">
                <a:cs typeface="Times New Roman" panose="02020603050405020304" pitchFamily="18" charset="0"/>
              </a:rPr>
              <a:t>. доход от                                                         погашения сберегательных </a:t>
            </a:r>
            <a:r>
              <a:rPr lang="ru-RU" sz="2400" b="1" dirty="0">
                <a:cs typeface="Times New Roman" panose="02020603050405020304" pitchFamily="18" charset="0"/>
              </a:rPr>
              <a:t>сертификатов </a:t>
            </a:r>
            <a:r>
              <a:rPr 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lang="ru-RU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сумма </a:t>
            </a:r>
            <a:r>
              <a:rPr 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финансового </a:t>
            </a:r>
            <a:r>
              <a:rPr lang="ru-RU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результата = доходы </a:t>
            </a:r>
            <a:r>
              <a:rPr 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от операций </a:t>
            </a:r>
            <a:r>
              <a:rPr lang="ru-RU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- расходы </a:t>
            </a:r>
            <a:r>
              <a:rPr 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на </a:t>
            </a:r>
            <a:r>
              <a:rPr lang="ru-RU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приобретение акций)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1016" y="5409000"/>
            <a:ext cx="8090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Нулевой или отрицательный доход</a:t>
            </a:r>
            <a:r>
              <a:rPr 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>
                <a:cs typeface="Times New Roman" panose="02020603050405020304" pitchFamily="18" charset="0"/>
              </a:rPr>
              <a:t>(нулевой или отрицательный финансовый результат) в </a:t>
            </a:r>
            <a:r>
              <a:rPr lang="ru-RU" sz="2400" b="1" dirty="0" smtClean="0">
                <a:cs typeface="Times New Roman" panose="02020603050405020304" pitchFamily="18" charset="0"/>
              </a:rPr>
              <a:t>справке</a:t>
            </a:r>
            <a:br>
              <a:rPr lang="ru-RU" sz="2400" b="1" dirty="0" smtClean="0">
                <a:cs typeface="Times New Roman" panose="02020603050405020304" pitchFamily="18" charset="0"/>
              </a:rPr>
            </a:br>
            <a:r>
              <a:rPr lang="ru-RU" sz="2400" b="1" dirty="0" smtClean="0">
                <a:cs typeface="Times New Roman" panose="02020603050405020304" pitchFamily="18" charset="0"/>
              </a:rPr>
              <a:t> </a:t>
            </a:r>
            <a:r>
              <a:rPr lang="ru-RU" sz="24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не указывается!</a:t>
            </a:r>
            <a:endParaRPr lang="ru-RU" sz="2400" b="1" u="sng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11995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3370</TotalTime>
  <Words>3867</Words>
  <Application>Microsoft Office PowerPoint</Application>
  <PresentationFormat>Экран (4:3)</PresentationFormat>
  <Paragraphs>635</Paragraphs>
  <Slides>60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Тема Office</vt:lpstr>
      <vt:lpstr>Вопросы заполнения справок о доходах, расходах, об имуществе и обязательствах имущественного характера за 2020 год</vt:lpstr>
      <vt:lpstr>Слайд 2</vt:lpstr>
      <vt:lpstr>КУДА НАДО СХОДИТЬ ЗА СПРАВКАМИ О СВОИХ ДОХОДАХ И ИМУЩЕСТВЕ</vt:lpstr>
      <vt:lpstr>СРОК ПРЕДСТАВЛЕНИЯ:  30 АПРЕЛЯ 2021 г.</vt:lpstr>
      <vt:lpstr>Слайд 5</vt:lpstr>
      <vt:lpstr>РАЗДЕЛ 1.   СВЕДЕНИЯ О ДОХОДАХ</vt:lpstr>
      <vt:lpstr>ДОХОД индивидуального  предпринимателя</vt:lpstr>
      <vt:lpstr>ДОХОД ОТ ВКЛАДОВ В БАНКАХ  И ИНЫХ КРЕДИТНЫХ ОРГАНИЗАЦИЯХ </vt:lpstr>
      <vt:lpstr>Слайд 9</vt:lpstr>
      <vt:lpstr>Слайд 10</vt:lpstr>
      <vt:lpstr>Слайд 11</vt:lpstr>
      <vt:lpstr>Слайд 12</vt:lpstr>
      <vt:lpstr>Слайд 13</vt:lpstr>
      <vt:lpstr>Слайд 14</vt:lpstr>
      <vt:lpstr>РАЗДЕЛ 2. СВЕДЕНИЯ О РАСХОДАХ</vt:lpstr>
      <vt:lpstr>Слайд 16</vt:lpstr>
      <vt:lpstr>Слайд 17</vt:lpstr>
      <vt:lpstr>Слайд 18</vt:lpstr>
      <vt:lpstr>РАЗДЕЛ 3. СВЕДЕНИЯ ОБ ИМУЩЕСТВЕ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РАЗДЕЛ 5. СВЕДЕНИЯ О ЦЕННЫХ БУМАГАХ  5.1. «Акции и ИНОЕ УЧАСТИЕ в коммерческих организациях и фондах»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ПРИМЕР ЗАПОЛНЕНИЯ РАЗДЕЛА 7</vt:lpstr>
      <vt:lpstr>Слайд 51</vt:lpstr>
      <vt:lpstr>Слайд 52</vt:lpstr>
      <vt:lpstr>К цифровой валюте НЕ относятся: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Станкевич</cp:lastModifiedBy>
  <cp:revision>163</cp:revision>
  <dcterms:created xsi:type="dcterms:W3CDTF">2020-07-05T17:04:43Z</dcterms:created>
  <dcterms:modified xsi:type="dcterms:W3CDTF">2021-03-01T11:41:06Z</dcterms:modified>
</cp:coreProperties>
</file>